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86" r:id="rId4"/>
    <p:sldId id="287" r:id="rId5"/>
    <p:sldId id="288" r:id="rId6"/>
    <p:sldId id="289" r:id="rId7"/>
    <p:sldId id="280" r:id="rId8"/>
    <p:sldId id="290" r:id="rId9"/>
    <p:sldId id="291" r:id="rId10"/>
    <p:sldId id="292" r:id="rId11"/>
    <p:sldId id="293" r:id="rId12"/>
    <p:sldId id="294" r:id="rId13"/>
    <p:sldId id="295" r:id="rId14"/>
    <p:sldId id="296" r:id="rId15"/>
    <p:sldId id="297" r:id="rId16"/>
    <p:sldId id="298" r:id="rId17"/>
    <p:sldId id="299" r:id="rId18"/>
    <p:sldId id="300" r:id="rId19"/>
    <p:sldId id="283" r:id="rId20"/>
    <p:sldId id="284" r:id="rId21"/>
    <p:sldId id="279"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CC9900"/>
    <a:srgbClr val="FF6600"/>
    <a:srgbClr val="FF0000"/>
    <a:srgbClr val="FFCC00"/>
    <a:srgbClr val="CC0099"/>
    <a:srgbClr val="66FFFF"/>
    <a:srgbClr val="CC99FF"/>
    <a:srgbClr val="33CC33"/>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803" autoAdjust="0"/>
  </p:normalViewPr>
  <p:slideViewPr>
    <p:cSldViewPr>
      <p:cViewPr varScale="1">
        <p:scale>
          <a:sx n="48" d="100"/>
          <a:sy n="48" d="100"/>
        </p:scale>
        <p:origin x="-5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3B14A460-8993-4F79-9B41-12D951C451CF}" type="datetimeFigureOut">
              <a:rPr lang="en-US" smtClean="0"/>
              <a:pPr/>
              <a:t>5/28/2013</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F3C8A47-74BB-4CE9-8368-1E93A4E2828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14A460-8993-4F79-9B41-12D951C451CF}" type="datetimeFigureOut">
              <a:rPr lang="en-US" smtClean="0"/>
              <a:pPr/>
              <a:t>5/28/2013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3C8A47-74BB-4CE9-8368-1E93A4E2828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14A460-8993-4F79-9B41-12D951C451CF}" type="datetimeFigureOut">
              <a:rPr lang="en-US" smtClean="0"/>
              <a:pPr/>
              <a:t>5/28/2013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3C8A47-74BB-4CE9-8368-1E93A4E2828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14A460-8993-4F79-9B41-12D951C451CF}" type="datetimeFigureOut">
              <a:rPr lang="en-US" smtClean="0"/>
              <a:pPr/>
              <a:t>5/28/2013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3C8A47-74BB-4CE9-8368-1E93A4E2828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B14A460-8993-4F79-9B41-12D951C451CF}" type="datetimeFigureOut">
              <a:rPr lang="en-US" smtClean="0"/>
              <a:pPr/>
              <a:t>5/28/2013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3C8A47-74BB-4CE9-8368-1E93A4E2828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14A460-8993-4F79-9B41-12D951C451CF}" type="datetimeFigureOut">
              <a:rPr lang="en-US" smtClean="0"/>
              <a:pPr/>
              <a:t>5/28/2013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3C8A47-74BB-4CE9-8368-1E93A4E2828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3B14A460-8993-4F79-9B41-12D951C451CF}" type="datetimeFigureOut">
              <a:rPr lang="en-US" smtClean="0"/>
              <a:pPr/>
              <a:t>5/28/2013</a:t>
            </a:fld>
            <a:endParaRPr lang="en-US" dirty="0"/>
          </a:p>
        </p:txBody>
      </p:sp>
      <p:sp>
        <p:nvSpPr>
          <p:cNvPr id="27" name="Slide Number Placeholder 26"/>
          <p:cNvSpPr>
            <a:spLocks noGrp="1"/>
          </p:cNvSpPr>
          <p:nvPr>
            <p:ph type="sldNum" sz="quarter" idx="11"/>
          </p:nvPr>
        </p:nvSpPr>
        <p:spPr/>
        <p:txBody>
          <a:bodyPr rtlCol="0"/>
          <a:lstStyle/>
          <a:p>
            <a:fld id="{DF3C8A47-74BB-4CE9-8368-1E93A4E2828A}"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3B14A460-8993-4F79-9B41-12D951C451CF}" type="datetimeFigureOut">
              <a:rPr lang="en-US" smtClean="0"/>
              <a:pPr/>
              <a:t>5/28/2013</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DF3C8A47-74BB-4CE9-8368-1E93A4E2828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4A460-8993-4F79-9B41-12D951C451CF}" type="datetimeFigureOut">
              <a:rPr lang="en-US" smtClean="0"/>
              <a:pPr/>
              <a:t>5/28/2013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3C8A47-74BB-4CE9-8368-1E93A4E2828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14A460-8993-4F79-9B41-12D951C451CF}" type="datetimeFigureOut">
              <a:rPr lang="en-US" smtClean="0"/>
              <a:pPr/>
              <a:t>5/28/2013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3C8A47-74BB-4CE9-8368-1E93A4E2828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B14A460-8993-4F79-9B41-12D951C451CF}" type="datetimeFigureOut">
              <a:rPr lang="en-US" smtClean="0"/>
              <a:pPr/>
              <a:t>5/28/2013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3C8A47-74BB-4CE9-8368-1E93A4E2828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B14A460-8993-4F79-9B41-12D951C451CF}" type="datetimeFigureOut">
              <a:rPr lang="en-US" smtClean="0"/>
              <a:pPr/>
              <a:t>5/28/2013</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F3C8A47-74BB-4CE9-8368-1E93A4E2828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ccmfuwi.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66800"/>
            <a:ext cx="8839200" cy="1905000"/>
          </a:xfrm>
        </p:spPr>
        <p:txBody>
          <a:bodyPr anchor="ctr">
            <a:normAutofit fontScale="90000"/>
          </a:bodyPr>
          <a:lstStyle/>
          <a:p>
            <a:pPr algn="ctr"/>
            <a:r>
              <a:rPr lang="en-US" sz="3900" b="1" cap="small" dirty="0" smtClean="0">
                <a:latin typeface="Cambria" pitchFamily="18" charset="0"/>
              </a:rPr>
              <a:t>Debt Sustainability and Growth in the Caribbean</a:t>
            </a:r>
            <a:br>
              <a:rPr lang="en-US" sz="3900" b="1" cap="small" dirty="0" smtClean="0">
                <a:latin typeface="Cambria" pitchFamily="18" charset="0"/>
              </a:rPr>
            </a:br>
            <a:r>
              <a:rPr lang="en-US" sz="2000" b="1" cap="small" dirty="0" smtClean="0">
                <a:latin typeface="Cambria" pitchFamily="18" charset="0"/>
              </a:rPr>
              <a:t>by</a:t>
            </a:r>
            <a:br>
              <a:rPr lang="en-US" sz="2000" b="1" cap="small" dirty="0" smtClean="0">
                <a:latin typeface="Cambria" pitchFamily="18" charset="0"/>
              </a:rPr>
            </a:br>
            <a:r>
              <a:rPr lang="en-US" sz="2000" b="1" cap="small" dirty="0" smtClean="0">
                <a:latin typeface="Cambria" pitchFamily="18" charset="0"/>
              </a:rPr>
              <a:t>A. </a:t>
            </a:r>
            <a:r>
              <a:rPr lang="en-US" sz="2000" b="1" cap="small" dirty="0" err="1" smtClean="0">
                <a:latin typeface="Cambria" pitchFamily="18" charset="0"/>
              </a:rPr>
              <a:t>Presbitero</a:t>
            </a:r>
            <a:r>
              <a:rPr lang="en-US" sz="2000" b="1" cap="small" dirty="0" smtClean="0">
                <a:latin typeface="Cambria" pitchFamily="18" charset="0"/>
              </a:rPr>
              <a:t>, L. </a:t>
            </a:r>
            <a:r>
              <a:rPr lang="en-US" sz="2000" b="1" cap="small" dirty="0" err="1" smtClean="0">
                <a:latin typeface="Cambria" pitchFamily="18" charset="0"/>
              </a:rPr>
              <a:t>Andrian</a:t>
            </a:r>
            <a:r>
              <a:rPr lang="en-US" sz="2000" b="1" cap="small" dirty="0" smtClean="0">
                <a:latin typeface="Cambria" pitchFamily="18" charset="0"/>
              </a:rPr>
              <a:t>, J. Kozlowski, V. Mercer-Blackman, A. </a:t>
            </a:r>
            <a:r>
              <a:rPr lang="en-US" sz="2000" b="1" cap="small" dirty="0" err="1" smtClean="0">
                <a:latin typeface="Cambria" pitchFamily="18" charset="0"/>
              </a:rPr>
              <a:t>Rebucci</a:t>
            </a:r>
            <a:r>
              <a:rPr lang="en-US" sz="2000" b="1" cap="small" dirty="0" smtClean="0">
                <a:latin typeface="Cambria" pitchFamily="18" charset="0"/>
              </a:rPr>
              <a:t> and D. </a:t>
            </a:r>
            <a:r>
              <a:rPr lang="en-US" sz="2000" b="1" cap="small" dirty="0" err="1" smtClean="0">
                <a:latin typeface="Cambria" pitchFamily="18" charset="0"/>
              </a:rPr>
              <a:t>Seerattan</a:t>
            </a:r>
            <a:r>
              <a:rPr lang="en-US" sz="2000" b="1" cap="small" dirty="0" smtClean="0">
                <a:latin typeface="Cambria" pitchFamily="18" charset="0"/>
              </a:rPr>
              <a:t/>
            </a:r>
            <a:br>
              <a:rPr lang="en-US" sz="2000" b="1" cap="small" dirty="0" smtClean="0">
                <a:latin typeface="Cambria" pitchFamily="18" charset="0"/>
              </a:rPr>
            </a:br>
            <a:endParaRPr lang="en-US" sz="2000" b="1" dirty="0">
              <a:latin typeface="Cambria" pitchFamily="18" charset="0"/>
            </a:endParaRPr>
          </a:p>
        </p:txBody>
      </p:sp>
      <p:sp>
        <p:nvSpPr>
          <p:cNvPr id="3" name="Subtitle 2"/>
          <p:cNvSpPr>
            <a:spLocks noGrp="1"/>
          </p:cNvSpPr>
          <p:nvPr>
            <p:ph type="subTitle" idx="1"/>
          </p:nvPr>
        </p:nvSpPr>
        <p:spPr>
          <a:xfrm>
            <a:off x="152400" y="3899938"/>
            <a:ext cx="6248400" cy="2653262"/>
          </a:xfrm>
        </p:spPr>
        <p:txBody>
          <a:bodyPr>
            <a:normAutofit fontScale="92500" lnSpcReduction="20000"/>
          </a:bodyPr>
          <a:lstStyle/>
          <a:p>
            <a:r>
              <a:rPr lang="en-US" b="1" cap="small" dirty="0" smtClean="0">
                <a:solidFill>
                  <a:srgbClr val="0070C0"/>
                </a:solidFill>
              </a:rPr>
              <a:t>Presented at the 5</a:t>
            </a:r>
            <a:r>
              <a:rPr lang="en-US" b="1" cap="small" baseline="30000" dirty="0" smtClean="0">
                <a:solidFill>
                  <a:srgbClr val="0070C0"/>
                </a:solidFill>
              </a:rPr>
              <a:t>th</a:t>
            </a:r>
            <a:r>
              <a:rPr lang="en-US" b="1" cap="small" dirty="0" smtClean="0">
                <a:solidFill>
                  <a:srgbClr val="0070C0"/>
                </a:solidFill>
              </a:rPr>
              <a:t> Biennial International Conference on Business, Banking and Finance </a:t>
            </a:r>
            <a:endParaRPr lang="en-US" cap="small" dirty="0" smtClean="0">
              <a:solidFill>
                <a:srgbClr val="0070C0"/>
              </a:solidFill>
            </a:endParaRPr>
          </a:p>
          <a:p>
            <a:endParaRPr lang="en-US" b="1" dirty="0" smtClean="0">
              <a:solidFill>
                <a:srgbClr val="0070C0"/>
              </a:solidFill>
            </a:endParaRPr>
          </a:p>
          <a:p>
            <a:pPr algn="ctr"/>
            <a:r>
              <a:rPr lang="en-US" b="1" dirty="0" smtClean="0">
                <a:solidFill>
                  <a:srgbClr val="0070C0"/>
                </a:solidFill>
              </a:rPr>
              <a:t>Learning Resource Centre</a:t>
            </a:r>
          </a:p>
          <a:p>
            <a:pPr algn="ctr"/>
            <a:r>
              <a:rPr lang="en-US" b="1" dirty="0" smtClean="0">
                <a:solidFill>
                  <a:srgbClr val="0070C0"/>
                </a:solidFill>
              </a:rPr>
              <a:t>University of the West Indies</a:t>
            </a:r>
          </a:p>
          <a:p>
            <a:pPr algn="ctr"/>
            <a:r>
              <a:rPr lang="en-US" b="1" dirty="0" smtClean="0">
                <a:solidFill>
                  <a:srgbClr val="0070C0"/>
                </a:solidFill>
              </a:rPr>
              <a:t>St. Augustine</a:t>
            </a:r>
            <a:endParaRPr lang="en-US" dirty="0" smtClean="0">
              <a:solidFill>
                <a:srgbClr val="0070C0"/>
              </a:solidFill>
            </a:endParaRPr>
          </a:p>
          <a:p>
            <a:pPr algn="ctr"/>
            <a:r>
              <a:rPr lang="en-US" b="1" dirty="0" smtClean="0">
                <a:solidFill>
                  <a:srgbClr val="0070C0"/>
                </a:solidFill>
              </a:rPr>
              <a:t>2-3 May 2013</a:t>
            </a:r>
            <a:endParaRPr lang="en-US" dirty="0" smtClean="0">
              <a:solidFill>
                <a:srgbClr val="0070C0"/>
              </a:solidFill>
            </a:endParaRPr>
          </a:p>
          <a:p>
            <a:endParaRPr lang="en-US" dirty="0"/>
          </a:p>
        </p:txBody>
      </p:sp>
      <p:pic>
        <p:nvPicPr>
          <p:cNvPr id="4" name="Picture 3" descr="I:\CCMF\CCMF logo\uwicrest.gif"/>
          <p:cNvPicPr/>
          <p:nvPr/>
        </p:nvPicPr>
        <p:blipFill>
          <a:blip r:embed="rId2" cstate="print"/>
          <a:srcRect/>
          <a:stretch>
            <a:fillRect/>
          </a:stretch>
        </p:blipFill>
        <p:spPr bwMode="auto">
          <a:xfrm>
            <a:off x="228600" y="152401"/>
            <a:ext cx="838199" cy="914399"/>
          </a:xfrm>
          <a:prstGeom prst="rect">
            <a:avLst/>
          </a:prstGeom>
          <a:noFill/>
          <a:ln w="9525">
            <a:noFill/>
            <a:miter lim="800000"/>
            <a:headEnd/>
            <a:tailEnd/>
          </a:ln>
        </p:spPr>
      </p:pic>
      <p:pic>
        <p:nvPicPr>
          <p:cNvPr id="5" name="Picture 4" descr="C:\Documents and Settings\jjhinkoo\My Documents\Logos\CCMF\CCMF.png"/>
          <p:cNvPicPr/>
          <p:nvPr/>
        </p:nvPicPr>
        <p:blipFill>
          <a:blip r:embed="rId3" cstate="print"/>
          <a:srcRect/>
          <a:stretch>
            <a:fillRect/>
          </a:stretch>
        </p:blipFill>
        <p:spPr bwMode="auto">
          <a:xfrm>
            <a:off x="6629400" y="152400"/>
            <a:ext cx="2346694" cy="68580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6400800" y="2971800"/>
            <a:ext cx="2585026"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8750" t="16026" r="16987" b="4915"/>
          <a:stretch>
            <a:fillRect/>
          </a:stretch>
        </p:blipFill>
        <p:spPr bwMode="auto">
          <a:xfrm>
            <a:off x="1" y="533400"/>
            <a:ext cx="91440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9071" t="12821" r="16667" b="8120"/>
          <a:stretch>
            <a:fillRect/>
          </a:stretch>
        </p:blipFill>
        <p:spPr bwMode="auto">
          <a:xfrm>
            <a:off x="1" y="609600"/>
            <a:ext cx="9144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8750" t="13248" r="15545" b="6197"/>
          <a:stretch>
            <a:fillRect/>
          </a:stretch>
        </p:blipFill>
        <p:spPr bwMode="auto">
          <a:xfrm>
            <a:off x="0" y="609600"/>
            <a:ext cx="9143999" cy="6019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8750" t="14530" r="15545" b="5769"/>
          <a:stretch>
            <a:fillRect/>
          </a:stretch>
        </p:blipFill>
        <p:spPr bwMode="auto">
          <a:xfrm>
            <a:off x="0" y="533400"/>
            <a:ext cx="9143999" cy="6324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6987" t="11325" r="16026" b="7692"/>
          <a:stretch>
            <a:fillRect/>
          </a:stretch>
        </p:blipFill>
        <p:spPr bwMode="auto">
          <a:xfrm>
            <a:off x="0" y="533400"/>
            <a:ext cx="9143999"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7788" t="12821" r="16507" b="5556"/>
          <a:stretch>
            <a:fillRect/>
          </a:stretch>
        </p:blipFill>
        <p:spPr bwMode="auto">
          <a:xfrm>
            <a:off x="0" y="609600"/>
            <a:ext cx="8991599"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5064" t="10897" r="13141" b="10043"/>
          <a:stretch>
            <a:fillRect/>
          </a:stretch>
        </p:blipFill>
        <p:spPr bwMode="auto">
          <a:xfrm>
            <a:off x="152400" y="533400"/>
            <a:ext cx="89916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6827" t="11966" r="13782" b="7906"/>
          <a:stretch>
            <a:fillRect/>
          </a:stretch>
        </p:blipFill>
        <p:spPr bwMode="auto">
          <a:xfrm>
            <a:off x="1" y="609600"/>
            <a:ext cx="9144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91600" cy="762000"/>
          </a:xfrm>
        </p:spPr>
        <p:txBody>
          <a:bodyPr>
            <a:normAutofit/>
          </a:bodyPr>
          <a:lstStyle/>
          <a:p>
            <a:r>
              <a:rPr lang="en-TT" sz="2800" dirty="0" smtClean="0"/>
              <a:t>Measuring the Efficiency of Government Expenditure</a:t>
            </a:r>
            <a:endParaRPr lang="en-TT" sz="2800" dirty="0"/>
          </a:p>
        </p:txBody>
      </p:sp>
      <p:sp>
        <p:nvSpPr>
          <p:cNvPr id="3" name="Content Placeholder 2"/>
          <p:cNvSpPr>
            <a:spLocks noGrp="1"/>
          </p:cNvSpPr>
          <p:nvPr>
            <p:ph idx="1"/>
          </p:nvPr>
        </p:nvSpPr>
        <p:spPr>
          <a:xfrm>
            <a:off x="609600" y="1066800"/>
            <a:ext cx="8229600" cy="5410200"/>
          </a:xfrm>
        </p:spPr>
        <p:txBody>
          <a:bodyPr>
            <a:normAutofit fontScale="92500"/>
          </a:bodyPr>
          <a:lstStyle/>
          <a:p>
            <a:r>
              <a:rPr lang="en-TT" dirty="0" smtClean="0"/>
              <a:t>Non-parametric efficiency frontier approach because of the simplicity and to avoid the complexity of defining the functional form of the efficiency frontier if we use the parametric approach</a:t>
            </a:r>
          </a:p>
          <a:p>
            <a:r>
              <a:rPr lang="en-TT" dirty="0" smtClean="0"/>
              <a:t>Free Disposable Hull Analysis (FDH)</a:t>
            </a:r>
          </a:p>
          <a:p>
            <a:r>
              <a:rPr lang="en-TT" dirty="0" smtClean="0"/>
              <a:t>The approach adopted by </a:t>
            </a:r>
            <a:r>
              <a:rPr lang="en-TT" dirty="0" err="1" smtClean="0"/>
              <a:t>Alphonso</a:t>
            </a:r>
            <a:r>
              <a:rPr lang="en-TT" dirty="0" smtClean="0"/>
              <a:t> et. al. (2005) based on the development of composite indicators of public sector performance, weighting these indicators by normalised GE to get an idea of efficiency and then using this information to develop the efficiency frontier and then benchmarking countries’ performance on this frontier </a:t>
            </a:r>
          </a:p>
          <a:p>
            <a:endParaRPr lang="en-T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838200"/>
          <a:ext cx="8762998" cy="5893084"/>
        </p:xfrm>
        <a:graphic>
          <a:graphicData uri="http://schemas.openxmlformats.org/drawingml/2006/table">
            <a:tbl>
              <a:tblPr/>
              <a:tblGrid>
                <a:gridCol w="861653"/>
                <a:gridCol w="832533"/>
                <a:gridCol w="832533"/>
                <a:gridCol w="879641"/>
                <a:gridCol w="879641"/>
                <a:gridCol w="820540"/>
                <a:gridCol w="879641"/>
                <a:gridCol w="1060363"/>
                <a:gridCol w="1060363"/>
                <a:gridCol w="656090"/>
              </a:tblGrid>
              <a:tr h="162505">
                <a:tc rowSpan="2">
                  <a:txBody>
                    <a:bodyPr/>
                    <a:lstStyle/>
                    <a:p>
                      <a:pPr algn="ctr">
                        <a:spcAft>
                          <a:spcPts val="0"/>
                        </a:spcAft>
                      </a:pPr>
                      <a:r>
                        <a:rPr lang="en-TT" sz="700" dirty="0">
                          <a:solidFill>
                            <a:srgbClr val="000000"/>
                          </a:solidFill>
                          <a:latin typeface="Times New Roman"/>
                          <a:ea typeface="Times New Roman"/>
                          <a:cs typeface="Times New Roman"/>
                        </a:rPr>
                        <a:t>Country</a:t>
                      </a:r>
                      <a:endParaRPr lang="en-TT" sz="700" dirty="0">
                        <a:latin typeface="Times New Roman"/>
                        <a:ea typeface="Times New Roman"/>
                        <a:cs typeface="Times New Roman"/>
                      </a:endParaRPr>
                    </a:p>
                  </a:txBody>
                  <a:tcPr marL="41097" marR="41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lgn="ctr">
                        <a:spcAft>
                          <a:spcPts val="0"/>
                        </a:spcAft>
                      </a:pPr>
                      <a:r>
                        <a:rPr lang="en-TT" sz="700" dirty="0">
                          <a:solidFill>
                            <a:srgbClr val="000000"/>
                          </a:solidFill>
                          <a:latin typeface="Times New Roman"/>
                          <a:ea typeface="Times New Roman"/>
                          <a:cs typeface="Times New Roman"/>
                        </a:rPr>
                        <a:t>Indicators</a:t>
                      </a:r>
                      <a:endParaRPr lang="en-TT" sz="7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r>
              <a:tr h="390501">
                <a:tc vMerge="1">
                  <a:txBody>
                    <a:bodyPr/>
                    <a:lstStyle/>
                    <a:p>
                      <a:endParaRPr lang="en-TT"/>
                    </a:p>
                  </a:txBody>
                  <a:tcPr/>
                </a:tc>
                <a:tc>
                  <a:txBody>
                    <a:bodyPr/>
                    <a:lstStyle/>
                    <a:p>
                      <a:endParaRPr lang="en-TT" sz="700">
                        <a:latin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TT" sz="1200" dirty="0" err="1">
                          <a:solidFill>
                            <a:srgbClr val="000000"/>
                          </a:solidFill>
                          <a:latin typeface="Times New Roman"/>
                          <a:ea typeface="Times New Roman"/>
                          <a:cs typeface="Times New Roman"/>
                        </a:rPr>
                        <a:t>Adminis</a:t>
                      </a:r>
                      <a:r>
                        <a:rPr lang="en-TT" sz="1200" dirty="0">
                          <a:solidFill>
                            <a:srgbClr val="000000"/>
                          </a:solidFill>
                          <a:latin typeface="Times New Roman"/>
                          <a:ea typeface="Times New Roman"/>
                          <a:cs typeface="Times New Roman"/>
                        </a:rPr>
                        <a:t>-</a:t>
                      </a:r>
                      <a:endParaRPr lang="en-TT" sz="1200" dirty="0">
                        <a:latin typeface="Times New Roman"/>
                        <a:ea typeface="Times New Roman"/>
                        <a:cs typeface="Times New Roman"/>
                      </a:endParaRPr>
                    </a:p>
                    <a:p>
                      <a:pPr>
                        <a:spcAft>
                          <a:spcPts val="0"/>
                        </a:spcAft>
                      </a:pPr>
                      <a:r>
                        <a:rPr lang="en-TT" sz="1200" dirty="0" err="1">
                          <a:solidFill>
                            <a:srgbClr val="000000"/>
                          </a:solidFill>
                          <a:latin typeface="Times New Roman"/>
                          <a:ea typeface="Times New Roman"/>
                          <a:cs typeface="Times New Roman"/>
                        </a:rPr>
                        <a:t>tration</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TT" sz="1200" dirty="0">
                          <a:solidFill>
                            <a:srgbClr val="000000"/>
                          </a:solidFill>
                          <a:latin typeface="Times New Roman"/>
                          <a:ea typeface="Times New Roman"/>
                          <a:cs typeface="Times New Roman"/>
                        </a:rPr>
                        <a:t>Health</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TT" sz="1200" dirty="0">
                          <a:solidFill>
                            <a:srgbClr val="000000"/>
                          </a:solidFill>
                          <a:latin typeface="Times New Roman"/>
                          <a:ea typeface="Times New Roman"/>
                          <a:cs typeface="Times New Roman"/>
                        </a:rPr>
                        <a:t>Education</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TT" sz="1200" dirty="0">
                          <a:solidFill>
                            <a:srgbClr val="000000"/>
                          </a:solidFill>
                          <a:latin typeface="Times New Roman"/>
                          <a:ea typeface="Times New Roman"/>
                          <a:cs typeface="Times New Roman"/>
                        </a:rPr>
                        <a:t>Infra-</a:t>
                      </a:r>
                      <a:endParaRPr lang="en-TT" sz="1200" dirty="0">
                        <a:latin typeface="Times New Roman"/>
                        <a:ea typeface="Times New Roman"/>
                        <a:cs typeface="Times New Roman"/>
                      </a:endParaRPr>
                    </a:p>
                    <a:p>
                      <a:pPr>
                        <a:spcAft>
                          <a:spcPts val="0"/>
                        </a:spcAft>
                      </a:pPr>
                      <a:r>
                        <a:rPr lang="en-TT" sz="1200" dirty="0">
                          <a:solidFill>
                            <a:srgbClr val="000000"/>
                          </a:solidFill>
                          <a:latin typeface="Times New Roman"/>
                          <a:ea typeface="Times New Roman"/>
                          <a:cs typeface="Times New Roman"/>
                        </a:rPr>
                        <a:t>structure</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TT" sz="1200" dirty="0" err="1">
                          <a:solidFill>
                            <a:srgbClr val="000000"/>
                          </a:solidFill>
                          <a:latin typeface="Times New Roman"/>
                          <a:ea typeface="Times New Roman"/>
                          <a:cs typeface="Times New Roman"/>
                        </a:rPr>
                        <a:t>Distri</a:t>
                      </a:r>
                      <a:r>
                        <a:rPr lang="en-TT" sz="1200" dirty="0">
                          <a:solidFill>
                            <a:srgbClr val="000000"/>
                          </a:solidFill>
                          <a:latin typeface="Times New Roman"/>
                          <a:ea typeface="Times New Roman"/>
                          <a:cs typeface="Times New Roman"/>
                        </a:rPr>
                        <a:t>-</a:t>
                      </a:r>
                      <a:endParaRPr lang="en-TT" sz="1200" dirty="0">
                        <a:latin typeface="Times New Roman"/>
                        <a:ea typeface="Times New Roman"/>
                        <a:cs typeface="Times New Roman"/>
                      </a:endParaRPr>
                    </a:p>
                    <a:p>
                      <a:pPr>
                        <a:spcAft>
                          <a:spcPts val="0"/>
                        </a:spcAft>
                      </a:pPr>
                      <a:r>
                        <a:rPr lang="en-TT" sz="1200" dirty="0" err="1">
                          <a:solidFill>
                            <a:srgbClr val="000000"/>
                          </a:solidFill>
                          <a:latin typeface="Times New Roman"/>
                          <a:ea typeface="Times New Roman"/>
                          <a:cs typeface="Times New Roman"/>
                        </a:rPr>
                        <a:t>bution</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TT" sz="1200" dirty="0">
                          <a:solidFill>
                            <a:srgbClr val="000000"/>
                          </a:solidFill>
                          <a:latin typeface="Times New Roman"/>
                          <a:ea typeface="Times New Roman"/>
                          <a:cs typeface="Times New Roman"/>
                        </a:rPr>
                        <a:t>Economic</a:t>
                      </a:r>
                      <a:endParaRPr lang="en-TT" sz="1200" dirty="0">
                        <a:latin typeface="Times New Roman"/>
                        <a:ea typeface="Times New Roman"/>
                        <a:cs typeface="Times New Roman"/>
                      </a:endParaRPr>
                    </a:p>
                    <a:p>
                      <a:pPr>
                        <a:spcAft>
                          <a:spcPts val="0"/>
                        </a:spcAft>
                      </a:pPr>
                      <a:r>
                        <a:rPr lang="en-TT" sz="1200" dirty="0">
                          <a:solidFill>
                            <a:srgbClr val="000000"/>
                          </a:solidFill>
                          <a:latin typeface="Times New Roman"/>
                          <a:ea typeface="Times New Roman"/>
                          <a:cs typeface="Times New Roman"/>
                        </a:rPr>
                        <a:t>Stability</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TT" sz="1200" dirty="0">
                          <a:solidFill>
                            <a:srgbClr val="000000"/>
                          </a:solidFill>
                          <a:latin typeface="Times New Roman"/>
                          <a:ea typeface="Times New Roman"/>
                          <a:cs typeface="Times New Roman"/>
                        </a:rPr>
                        <a:t>Economic Performance</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TT" sz="1200" dirty="0">
                          <a:solidFill>
                            <a:srgbClr val="000000"/>
                          </a:solidFill>
                          <a:latin typeface="Times New Roman"/>
                          <a:ea typeface="Times New Roman"/>
                          <a:cs typeface="Times New Roman"/>
                        </a:rPr>
                        <a:t>Total</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334">
                <a:tc rowSpan="4">
                  <a:txBody>
                    <a:bodyPr/>
                    <a:lstStyle/>
                    <a:p>
                      <a:pPr>
                        <a:spcAft>
                          <a:spcPts val="0"/>
                        </a:spcAft>
                      </a:pPr>
                      <a:r>
                        <a:rPr lang="en-TT" sz="1200" dirty="0">
                          <a:solidFill>
                            <a:srgbClr val="000000"/>
                          </a:solidFill>
                          <a:latin typeface="Times New Roman"/>
                          <a:ea typeface="Times New Roman"/>
                          <a:cs typeface="Times New Roman"/>
                        </a:rPr>
                        <a:t>Bahamas</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TT" sz="1200" dirty="0">
                          <a:solidFill>
                            <a:srgbClr val="000000"/>
                          </a:solidFill>
                          <a:latin typeface="Times New Roman"/>
                          <a:ea typeface="Times New Roman"/>
                          <a:cs typeface="Times New Roman"/>
                        </a:rPr>
                        <a:t>PSEP</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0.9767</a:t>
                      </a:r>
                      <a:endParaRPr lang="en-TT" sz="1200" b="1"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0.7300</a:t>
                      </a:r>
                      <a:endParaRPr lang="en-TT" sz="1200" b="1"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1.0500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0.6900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0.9200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0.3550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0.6533</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0.7679</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05">
                <a:tc vMerge="1">
                  <a:txBody>
                    <a:bodyPr/>
                    <a:lstStyle/>
                    <a:p>
                      <a:endParaRPr lang="en-TT"/>
                    </a:p>
                  </a:txBody>
                  <a:tcPr/>
                </a:tc>
                <a:tc>
                  <a:txBody>
                    <a:bodyPr/>
                    <a:lstStyle/>
                    <a:p>
                      <a:pPr>
                        <a:spcAft>
                          <a:spcPts val="0"/>
                        </a:spcAft>
                      </a:pPr>
                      <a:r>
                        <a:rPr lang="en-TT" sz="1200" dirty="0">
                          <a:solidFill>
                            <a:srgbClr val="000000"/>
                          </a:solidFill>
                          <a:latin typeface="Times New Roman"/>
                          <a:ea typeface="Times New Roman"/>
                          <a:cs typeface="Times New Roman"/>
                        </a:rPr>
                        <a:t>GE</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13.2000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3.4000</a:t>
                      </a:r>
                      <a:endParaRPr lang="en-TT" sz="1200" b="1"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3.5000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2.9000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2.9000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21.0000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21.0000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TT" sz="1200" b="1">
                        <a:latin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334">
                <a:tc vMerge="1">
                  <a:txBody>
                    <a:bodyPr/>
                    <a:lstStyle/>
                    <a:p>
                      <a:endParaRPr lang="en-TT"/>
                    </a:p>
                  </a:txBody>
                  <a:tcPr/>
                </a:tc>
                <a:tc>
                  <a:txBody>
                    <a:bodyPr/>
                    <a:lstStyle/>
                    <a:p>
                      <a:pPr>
                        <a:spcAft>
                          <a:spcPts val="0"/>
                        </a:spcAft>
                      </a:pPr>
                      <a:r>
                        <a:rPr lang="en-TT" sz="1200" dirty="0">
                          <a:solidFill>
                            <a:srgbClr val="000000"/>
                          </a:solidFill>
                          <a:latin typeface="Times New Roman"/>
                          <a:ea typeface="Times New Roman"/>
                          <a:cs typeface="Times New Roman"/>
                        </a:rPr>
                        <a:t>Norm GE</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1.0326</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1.0303</a:t>
                      </a:r>
                      <a:endParaRPr lang="en-TT" sz="1200" b="1"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0.8468</a:t>
                      </a:r>
                      <a:endParaRPr lang="en-TT" sz="1200" b="1"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0.7436</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0.3867</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0.7275</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0.7275</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TT" sz="1200" b="1">
                        <a:latin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334">
                <a:tc vMerge="1">
                  <a:txBody>
                    <a:bodyPr/>
                    <a:lstStyle/>
                    <a:p>
                      <a:endParaRPr lang="en-TT"/>
                    </a:p>
                  </a:txBody>
                  <a:tcPr/>
                </a:tc>
                <a:tc>
                  <a:txBody>
                    <a:bodyPr/>
                    <a:lstStyle/>
                    <a:p>
                      <a:pPr>
                        <a:spcAft>
                          <a:spcPts val="0"/>
                        </a:spcAft>
                      </a:pPr>
                      <a:r>
                        <a:rPr lang="en-TT" sz="1200" dirty="0">
                          <a:solidFill>
                            <a:srgbClr val="000000"/>
                          </a:solidFill>
                          <a:latin typeface="Times New Roman"/>
                          <a:ea typeface="Times New Roman"/>
                          <a:cs typeface="Times New Roman"/>
                        </a:rPr>
                        <a:t>PSEE</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0.9458</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0.7085</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1.2400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0.9279</a:t>
                      </a:r>
                      <a:endParaRPr lang="en-TT" sz="1200" b="1"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2.3793</a:t>
                      </a:r>
                      <a:endParaRPr lang="en-TT" sz="1200" b="1"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0.4880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0.8981</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1.0840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334">
                <a:tc rowSpan="4">
                  <a:txBody>
                    <a:bodyPr/>
                    <a:lstStyle/>
                    <a:p>
                      <a:pPr>
                        <a:spcAft>
                          <a:spcPts val="0"/>
                        </a:spcAft>
                      </a:pPr>
                      <a:r>
                        <a:rPr lang="en-TT" sz="1200" dirty="0">
                          <a:solidFill>
                            <a:srgbClr val="000000"/>
                          </a:solidFill>
                          <a:latin typeface="Times New Roman"/>
                          <a:ea typeface="Times New Roman"/>
                          <a:cs typeface="Times New Roman"/>
                        </a:rPr>
                        <a:t>Barbados</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TT" sz="1200" dirty="0">
                          <a:solidFill>
                            <a:srgbClr val="000000"/>
                          </a:solidFill>
                          <a:latin typeface="Times New Roman"/>
                          <a:ea typeface="Times New Roman"/>
                          <a:cs typeface="Times New Roman"/>
                        </a:rPr>
                        <a:t>PSEP</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1.0976</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0.6736</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1.1031</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0.7466</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1.0870</a:t>
                      </a:r>
                      <a:endParaRPr lang="en-TT" sz="1200" b="1"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0.2838</a:t>
                      </a:r>
                      <a:endParaRPr lang="en-TT" sz="1200" b="1"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0.4907</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0.7832</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05">
                <a:tc vMerge="1">
                  <a:txBody>
                    <a:bodyPr/>
                    <a:lstStyle/>
                    <a:p>
                      <a:endParaRPr lang="en-TT"/>
                    </a:p>
                  </a:txBody>
                  <a:tcPr/>
                </a:tc>
                <a:tc>
                  <a:txBody>
                    <a:bodyPr/>
                    <a:lstStyle/>
                    <a:p>
                      <a:pPr>
                        <a:spcAft>
                          <a:spcPts val="0"/>
                        </a:spcAft>
                      </a:pPr>
                      <a:r>
                        <a:rPr lang="en-TT" sz="1200" dirty="0">
                          <a:solidFill>
                            <a:srgbClr val="000000"/>
                          </a:solidFill>
                          <a:latin typeface="Times New Roman"/>
                          <a:ea typeface="Times New Roman"/>
                          <a:cs typeface="Times New Roman"/>
                        </a:rPr>
                        <a:t>GE</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15.2000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2.9000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6.7000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4.7000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11.2000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35.9000</a:t>
                      </a:r>
                      <a:endParaRPr lang="en-TT" sz="1200" b="1"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35.9000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TT" sz="1200" b="1">
                        <a:latin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334">
                <a:tc vMerge="1">
                  <a:txBody>
                    <a:bodyPr/>
                    <a:lstStyle/>
                    <a:p>
                      <a:endParaRPr lang="en-TT"/>
                    </a:p>
                  </a:txBody>
                  <a:tcPr/>
                </a:tc>
                <a:tc>
                  <a:txBody>
                    <a:bodyPr/>
                    <a:lstStyle/>
                    <a:p>
                      <a:pPr>
                        <a:spcAft>
                          <a:spcPts val="0"/>
                        </a:spcAft>
                      </a:pPr>
                      <a:r>
                        <a:rPr lang="en-TT" sz="1200" dirty="0">
                          <a:solidFill>
                            <a:srgbClr val="000000"/>
                          </a:solidFill>
                          <a:latin typeface="Times New Roman"/>
                          <a:ea typeface="Times New Roman"/>
                          <a:cs typeface="Times New Roman"/>
                        </a:rPr>
                        <a:t>Norm GE</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1.1890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0.8788</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1.6210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1.2051</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1.4933</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1.2436</a:t>
                      </a:r>
                      <a:endParaRPr lang="en-TT" sz="1200" b="1"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1.2436</a:t>
                      </a:r>
                      <a:endParaRPr lang="en-TT" sz="1200" b="1"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TT" sz="1200" b="1" dirty="0">
                        <a:latin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334">
                <a:tc vMerge="1">
                  <a:txBody>
                    <a:bodyPr/>
                    <a:lstStyle/>
                    <a:p>
                      <a:endParaRPr lang="en-TT"/>
                    </a:p>
                  </a:txBody>
                  <a:tcPr/>
                </a:tc>
                <a:tc>
                  <a:txBody>
                    <a:bodyPr/>
                    <a:lstStyle/>
                    <a:p>
                      <a:pPr>
                        <a:spcAft>
                          <a:spcPts val="0"/>
                        </a:spcAft>
                      </a:pPr>
                      <a:r>
                        <a:rPr lang="en-TT" sz="1200" dirty="0">
                          <a:solidFill>
                            <a:srgbClr val="000000"/>
                          </a:solidFill>
                          <a:latin typeface="Times New Roman"/>
                          <a:ea typeface="Times New Roman"/>
                          <a:cs typeface="Times New Roman"/>
                        </a:rPr>
                        <a:t>PSEE</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0.9231</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0.7665</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0.6805</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0.6195</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0.7279</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0.2282</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0.3946</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0.6200</a:t>
                      </a:r>
                      <a:endParaRPr lang="en-TT" sz="1200" b="1"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334">
                <a:tc rowSpan="4">
                  <a:txBody>
                    <a:bodyPr/>
                    <a:lstStyle/>
                    <a:p>
                      <a:pPr>
                        <a:spcAft>
                          <a:spcPts val="0"/>
                        </a:spcAft>
                      </a:pPr>
                      <a:r>
                        <a:rPr lang="en-TT" sz="1200" dirty="0">
                          <a:solidFill>
                            <a:srgbClr val="000000"/>
                          </a:solidFill>
                          <a:latin typeface="Times New Roman"/>
                          <a:ea typeface="Times New Roman"/>
                          <a:cs typeface="Times New Roman"/>
                        </a:rPr>
                        <a:t>Jamaica</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TT" sz="1200" dirty="0">
                          <a:solidFill>
                            <a:srgbClr val="000000"/>
                          </a:solidFill>
                          <a:latin typeface="Times New Roman"/>
                          <a:ea typeface="Times New Roman"/>
                          <a:cs typeface="Times New Roman"/>
                        </a:rPr>
                        <a:t>PSEP</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0.0282</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0.6710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0.9073</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0.6232</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0.6536</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0.2057</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1.0213</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0.5872</a:t>
                      </a:r>
                      <a:endParaRPr lang="en-TT" sz="1200" b="1"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05">
                <a:tc vMerge="1">
                  <a:txBody>
                    <a:bodyPr/>
                    <a:lstStyle/>
                    <a:p>
                      <a:endParaRPr lang="en-TT"/>
                    </a:p>
                  </a:txBody>
                  <a:tcPr/>
                </a:tc>
                <a:tc>
                  <a:txBody>
                    <a:bodyPr/>
                    <a:lstStyle/>
                    <a:p>
                      <a:pPr>
                        <a:spcAft>
                          <a:spcPts val="0"/>
                        </a:spcAft>
                      </a:pPr>
                      <a:r>
                        <a:rPr lang="en-TT" sz="1200" dirty="0">
                          <a:solidFill>
                            <a:srgbClr val="000000"/>
                          </a:solidFill>
                          <a:latin typeface="Times New Roman"/>
                          <a:ea typeface="Times New Roman"/>
                          <a:cs typeface="Times New Roman"/>
                        </a:rPr>
                        <a:t>GE</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10.7000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2.6000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4.8000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2.4000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5.9000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33.1000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33.1000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TT" sz="1200" b="1" dirty="0">
                        <a:latin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334">
                <a:tc vMerge="1">
                  <a:txBody>
                    <a:bodyPr/>
                    <a:lstStyle/>
                    <a:p>
                      <a:endParaRPr lang="en-TT"/>
                    </a:p>
                  </a:txBody>
                  <a:tcPr/>
                </a:tc>
                <a:tc>
                  <a:txBody>
                    <a:bodyPr/>
                    <a:lstStyle/>
                    <a:p>
                      <a:pPr>
                        <a:spcAft>
                          <a:spcPts val="0"/>
                        </a:spcAft>
                      </a:pPr>
                      <a:r>
                        <a:rPr lang="en-TT" sz="1200" dirty="0">
                          <a:solidFill>
                            <a:srgbClr val="000000"/>
                          </a:solidFill>
                          <a:latin typeface="Times New Roman"/>
                          <a:ea typeface="Times New Roman"/>
                          <a:cs typeface="Times New Roman"/>
                        </a:rPr>
                        <a:t>Norm GE</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0.8370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0.7879</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1.1613</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0.6154</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0.7867</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1.1467</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1.1467</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TT" sz="1200" b="1" dirty="0">
                        <a:latin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334">
                <a:tc vMerge="1">
                  <a:txBody>
                    <a:bodyPr/>
                    <a:lstStyle/>
                    <a:p>
                      <a:endParaRPr lang="en-TT"/>
                    </a:p>
                  </a:txBody>
                  <a:tcPr/>
                </a:tc>
                <a:tc>
                  <a:txBody>
                    <a:bodyPr/>
                    <a:lstStyle/>
                    <a:p>
                      <a:pPr>
                        <a:spcAft>
                          <a:spcPts val="0"/>
                        </a:spcAft>
                      </a:pPr>
                      <a:r>
                        <a:rPr lang="en-TT" sz="1200" dirty="0">
                          <a:solidFill>
                            <a:srgbClr val="000000"/>
                          </a:solidFill>
                          <a:latin typeface="Times New Roman"/>
                          <a:ea typeface="Times New Roman"/>
                          <a:cs typeface="Times New Roman"/>
                        </a:rPr>
                        <a:t>PSEE</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0.0337</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0.8516</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0.7812</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1.0128</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0.8308</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0.1794</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0.8907</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0.6543</a:t>
                      </a:r>
                      <a:endParaRPr lang="en-TT" sz="1200" b="1"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334">
                <a:tc rowSpan="4">
                  <a:txBody>
                    <a:bodyPr/>
                    <a:lstStyle/>
                    <a:p>
                      <a:pPr>
                        <a:spcAft>
                          <a:spcPts val="0"/>
                        </a:spcAft>
                      </a:pPr>
                      <a:r>
                        <a:rPr lang="en-TT" sz="1200" dirty="0">
                          <a:solidFill>
                            <a:srgbClr val="000000"/>
                          </a:solidFill>
                          <a:latin typeface="Times New Roman"/>
                          <a:ea typeface="Times New Roman"/>
                          <a:cs typeface="Times New Roman"/>
                        </a:rPr>
                        <a:t>Suriname</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TT" sz="1200" dirty="0">
                          <a:solidFill>
                            <a:srgbClr val="000000"/>
                          </a:solidFill>
                          <a:latin typeface="Times New Roman"/>
                          <a:ea typeface="Times New Roman"/>
                          <a:cs typeface="Times New Roman"/>
                        </a:rPr>
                        <a:t>PSEP</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0.4017</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0.5418</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0.9410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0.5729</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0.6667</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0.1588</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1.6078</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0.5839</a:t>
                      </a:r>
                      <a:endParaRPr lang="en-TT" sz="1200" b="1"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05">
                <a:tc vMerge="1">
                  <a:txBody>
                    <a:bodyPr/>
                    <a:lstStyle/>
                    <a:p>
                      <a:endParaRPr lang="en-TT"/>
                    </a:p>
                  </a:txBody>
                  <a:tcPr/>
                </a:tc>
                <a:tc>
                  <a:txBody>
                    <a:bodyPr/>
                    <a:lstStyle/>
                    <a:p>
                      <a:pPr>
                        <a:spcAft>
                          <a:spcPts val="0"/>
                        </a:spcAft>
                      </a:pPr>
                      <a:r>
                        <a:rPr lang="en-TT" sz="1200" dirty="0">
                          <a:solidFill>
                            <a:srgbClr val="000000"/>
                          </a:solidFill>
                          <a:latin typeface="Times New Roman"/>
                          <a:ea typeface="Times New Roman"/>
                          <a:cs typeface="Times New Roman"/>
                        </a:rPr>
                        <a:t>GE</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18.9000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2.5000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3.5000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4.1000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5.2000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30.2000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30.2000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TT" sz="1200" b="1" dirty="0">
                        <a:latin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334">
                <a:tc vMerge="1">
                  <a:txBody>
                    <a:bodyPr/>
                    <a:lstStyle/>
                    <a:p>
                      <a:endParaRPr lang="en-TT"/>
                    </a:p>
                  </a:txBody>
                  <a:tcPr/>
                </a:tc>
                <a:tc>
                  <a:txBody>
                    <a:bodyPr/>
                    <a:lstStyle/>
                    <a:p>
                      <a:pPr>
                        <a:spcAft>
                          <a:spcPts val="0"/>
                        </a:spcAft>
                      </a:pPr>
                      <a:r>
                        <a:rPr lang="en-TT" sz="1200" dirty="0">
                          <a:solidFill>
                            <a:srgbClr val="000000"/>
                          </a:solidFill>
                          <a:latin typeface="Times New Roman"/>
                          <a:ea typeface="Times New Roman"/>
                          <a:cs typeface="Times New Roman"/>
                        </a:rPr>
                        <a:t>Norm GE</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1.4785</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0.7576</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0.8468</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1.0513</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0.6933</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1.0462</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1.0462</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TT" sz="1200" b="1" dirty="0">
                        <a:latin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334">
                <a:tc vMerge="1">
                  <a:txBody>
                    <a:bodyPr/>
                    <a:lstStyle/>
                    <a:p>
                      <a:endParaRPr lang="en-TT"/>
                    </a:p>
                  </a:txBody>
                  <a:tcPr/>
                </a:tc>
                <a:tc>
                  <a:txBody>
                    <a:bodyPr/>
                    <a:lstStyle/>
                    <a:p>
                      <a:pPr>
                        <a:spcAft>
                          <a:spcPts val="0"/>
                        </a:spcAft>
                      </a:pPr>
                      <a:r>
                        <a:rPr lang="en-TT" sz="1200" dirty="0">
                          <a:solidFill>
                            <a:srgbClr val="000000"/>
                          </a:solidFill>
                          <a:latin typeface="Times New Roman"/>
                          <a:ea typeface="Times New Roman"/>
                          <a:cs typeface="Times New Roman"/>
                        </a:rPr>
                        <a:t>PSEE</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0.2717</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0.7152</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1.1113</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0.5449</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0.9615</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0.1518</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1.5369</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0.6785</a:t>
                      </a:r>
                      <a:endParaRPr lang="en-TT" sz="1200" b="1"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334">
                <a:tc rowSpan="4">
                  <a:txBody>
                    <a:bodyPr/>
                    <a:lstStyle/>
                    <a:p>
                      <a:pPr>
                        <a:spcAft>
                          <a:spcPts val="0"/>
                        </a:spcAft>
                      </a:pPr>
                      <a:r>
                        <a:rPr lang="en-TT" sz="1200" dirty="0">
                          <a:solidFill>
                            <a:srgbClr val="000000"/>
                          </a:solidFill>
                          <a:latin typeface="Times New Roman"/>
                          <a:ea typeface="Times New Roman"/>
                          <a:cs typeface="Times New Roman"/>
                        </a:rPr>
                        <a:t>Trinidad</a:t>
                      </a:r>
                      <a:endParaRPr lang="en-TT" sz="1200" dirty="0">
                        <a:latin typeface="Times New Roman"/>
                        <a:ea typeface="Times New Roman"/>
                        <a:cs typeface="Times New Roman"/>
                      </a:endParaRPr>
                    </a:p>
                    <a:p>
                      <a:pPr>
                        <a:spcAft>
                          <a:spcPts val="0"/>
                        </a:spcAft>
                      </a:pPr>
                      <a:r>
                        <a:rPr lang="en-TT" sz="1200" dirty="0">
                          <a:solidFill>
                            <a:srgbClr val="000000"/>
                          </a:solidFill>
                          <a:latin typeface="Times New Roman"/>
                          <a:ea typeface="Times New Roman"/>
                          <a:cs typeface="Times New Roman"/>
                        </a:rPr>
                        <a:t>    and</a:t>
                      </a:r>
                      <a:endParaRPr lang="en-TT" sz="1200" dirty="0">
                        <a:latin typeface="Times New Roman"/>
                        <a:ea typeface="Times New Roman"/>
                        <a:cs typeface="Times New Roman"/>
                      </a:endParaRPr>
                    </a:p>
                    <a:p>
                      <a:pPr>
                        <a:spcAft>
                          <a:spcPts val="0"/>
                        </a:spcAft>
                      </a:pPr>
                      <a:r>
                        <a:rPr lang="en-TT" sz="1200" dirty="0">
                          <a:solidFill>
                            <a:srgbClr val="000000"/>
                          </a:solidFill>
                          <a:latin typeface="Times New Roman"/>
                          <a:ea typeface="Times New Roman"/>
                          <a:cs typeface="Times New Roman"/>
                        </a:rPr>
                        <a:t>Tobago</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TT" sz="1200" dirty="0">
                          <a:solidFill>
                            <a:srgbClr val="000000"/>
                          </a:solidFill>
                          <a:latin typeface="Times New Roman"/>
                          <a:ea typeface="Times New Roman"/>
                          <a:cs typeface="Times New Roman"/>
                        </a:rPr>
                        <a:t>PSEP</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0.1281</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0.5504</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0.9733</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0.6335</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0.6024</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0.2593</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2.9839</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0.8758</a:t>
                      </a:r>
                      <a:endParaRPr lang="en-TT" sz="1200" b="1"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505">
                <a:tc vMerge="1">
                  <a:txBody>
                    <a:bodyPr/>
                    <a:lstStyle/>
                    <a:p>
                      <a:endParaRPr lang="en-TT"/>
                    </a:p>
                  </a:txBody>
                  <a:tcPr/>
                </a:tc>
                <a:tc>
                  <a:txBody>
                    <a:bodyPr/>
                    <a:lstStyle/>
                    <a:p>
                      <a:pPr>
                        <a:spcAft>
                          <a:spcPts val="0"/>
                        </a:spcAft>
                      </a:pPr>
                      <a:r>
                        <a:rPr lang="en-TT" sz="1200" dirty="0">
                          <a:solidFill>
                            <a:srgbClr val="000000"/>
                          </a:solidFill>
                          <a:latin typeface="Times New Roman"/>
                          <a:ea typeface="Times New Roman"/>
                          <a:cs typeface="Times New Roman"/>
                        </a:rPr>
                        <a:t>GE</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9.2000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2.4000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4.2000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3.6000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11.2000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27.1000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27.1000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TT" sz="1200" b="1" dirty="0">
                        <a:latin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334">
                <a:tc vMerge="1">
                  <a:txBody>
                    <a:bodyPr/>
                    <a:lstStyle/>
                    <a:p>
                      <a:endParaRPr lang="en-TT"/>
                    </a:p>
                  </a:txBody>
                  <a:tcPr/>
                </a:tc>
                <a:tc>
                  <a:txBody>
                    <a:bodyPr/>
                    <a:lstStyle/>
                    <a:p>
                      <a:pPr>
                        <a:spcAft>
                          <a:spcPts val="0"/>
                        </a:spcAft>
                      </a:pPr>
                      <a:r>
                        <a:rPr lang="en-TT" sz="1200" dirty="0">
                          <a:solidFill>
                            <a:srgbClr val="000000"/>
                          </a:solidFill>
                          <a:latin typeface="Times New Roman"/>
                          <a:ea typeface="Times New Roman"/>
                          <a:cs typeface="Times New Roman"/>
                        </a:rPr>
                        <a:t>Norm GE</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0.7197</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0.7273</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1.0161</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0.9231</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1.4933</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0.9388</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0.9388</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TT" sz="1200" b="1" dirty="0">
                        <a:latin typeface="Calibri"/>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334">
                <a:tc vMerge="1">
                  <a:txBody>
                    <a:bodyPr/>
                    <a:lstStyle/>
                    <a:p>
                      <a:endParaRPr lang="en-TT"/>
                    </a:p>
                  </a:txBody>
                  <a:tcPr/>
                </a:tc>
                <a:tc>
                  <a:txBody>
                    <a:bodyPr/>
                    <a:lstStyle/>
                    <a:p>
                      <a:pPr>
                        <a:spcAft>
                          <a:spcPts val="0"/>
                        </a:spcAft>
                      </a:pPr>
                      <a:r>
                        <a:rPr lang="en-TT" sz="1200" dirty="0">
                          <a:solidFill>
                            <a:srgbClr val="000000"/>
                          </a:solidFill>
                          <a:latin typeface="Times New Roman"/>
                          <a:ea typeface="Times New Roman"/>
                          <a:cs typeface="Times New Roman"/>
                        </a:rPr>
                        <a:t>PSEE</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0.1780</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0.7568</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0.9578</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0.6863</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0.4034</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0.2762</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3.1784</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0.9196</a:t>
                      </a:r>
                      <a:endParaRPr lang="en-TT" sz="1200" b="1"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334">
                <a:tc>
                  <a:txBody>
                    <a:bodyPr/>
                    <a:lstStyle/>
                    <a:p>
                      <a:pPr>
                        <a:spcAft>
                          <a:spcPts val="0"/>
                        </a:spcAft>
                      </a:pPr>
                      <a:r>
                        <a:rPr lang="en-TT" sz="1200" dirty="0">
                          <a:solidFill>
                            <a:srgbClr val="000000"/>
                          </a:solidFill>
                          <a:latin typeface="Times New Roman"/>
                          <a:ea typeface="Times New Roman"/>
                          <a:cs typeface="Times New Roman"/>
                        </a:rPr>
                        <a:t>Car. Ave.</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TT" sz="1200" dirty="0">
                          <a:solidFill>
                            <a:srgbClr val="000000"/>
                          </a:solidFill>
                          <a:latin typeface="Times New Roman"/>
                          <a:ea typeface="Times New Roman"/>
                          <a:cs typeface="Times New Roman"/>
                        </a:rPr>
                        <a:t>PSEP</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0.3658</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0.6333</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0.9949</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0.6532</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0.7859</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0.2525</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1.3514</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0.7196</a:t>
                      </a:r>
                      <a:endParaRPr lang="en-TT" sz="1200" b="1"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0334">
                <a:tc>
                  <a:txBody>
                    <a:bodyPr/>
                    <a:lstStyle/>
                    <a:p>
                      <a:pPr>
                        <a:spcAft>
                          <a:spcPts val="0"/>
                        </a:spcAft>
                      </a:pPr>
                      <a:r>
                        <a:rPr lang="en-TT" sz="1200" dirty="0">
                          <a:solidFill>
                            <a:srgbClr val="000000"/>
                          </a:solidFill>
                          <a:latin typeface="Times New Roman"/>
                          <a:ea typeface="Times New Roman"/>
                          <a:cs typeface="Times New Roman"/>
                        </a:rPr>
                        <a:t>Car. Ave.</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TT" sz="1200" dirty="0">
                          <a:solidFill>
                            <a:srgbClr val="000000"/>
                          </a:solidFill>
                          <a:latin typeface="Times New Roman"/>
                          <a:ea typeface="Times New Roman"/>
                          <a:cs typeface="Times New Roman"/>
                        </a:rPr>
                        <a:t>PSEE</a:t>
                      </a:r>
                      <a:endParaRPr lang="en-TT" sz="1200"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0.3618</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0.7597</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0.9542</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0.7583</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1.0606</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0.2647</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1.3797</a:t>
                      </a:r>
                      <a:endParaRPr lang="en-TT" sz="1200" b="1">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0.8339</a:t>
                      </a:r>
                      <a:endParaRPr lang="en-TT" sz="1200" b="1" dirty="0">
                        <a:latin typeface="Times New Roman"/>
                        <a:ea typeface="Times New Roman"/>
                        <a:cs typeface="Times New Roman"/>
                      </a:endParaRPr>
                    </a:p>
                  </a:txBody>
                  <a:tcPr marL="41097" marR="41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381000" y="457200"/>
            <a:ext cx="3927678" cy="369332"/>
          </a:xfrm>
          <a:prstGeom prst="rect">
            <a:avLst/>
          </a:prstGeom>
        </p:spPr>
        <p:txBody>
          <a:bodyPr wrap="none">
            <a:spAutoFit/>
          </a:bodyPr>
          <a:lstStyle/>
          <a:p>
            <a:r>
              <a:rPr lang="en-TT" dirty="0" smtClean="0">
                <a:solidFill>
                  <a:schemeClr val="accent1"/>
                </a:solidFill>
              </a:rPr>
              <a:t>Expenditure Performance Indicators</a:t>
            </a:r>
            <a:endParaRPr lang="en-TT" dirty="0">
              <a:solidFill>
                <a:schemeClr val="accent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762000"/>
          </a:xfrm>
        </p:spPr>
        <p:txBody>
          <a:bodyPr/>
          <a:lstStyle/>
          <a:p>
            <a:pPr algn="ctr"/>
            <a:r>
              <a:rPr lang="en-US" dirty="0" smtClean="0"/>
              <a:t>OVERVIEW OF PRESENTATION  </a:t>
            </a:r>
            <a:endParaRPr lang="en-US" dirty="0"/>
          </a:p>
        </p:txBody>
      </p:sp>
      <p:sp>
        <p:nvSpPr>
          <p:cNvPr id="3" name="Content Placeholder 2"/>
          <p:cNvSpPr>
            <a:spLocks noGrp="1"/>
          </p:cNvSpPr>
          <p:nvPr>
            <p:ph idx="1"/>
          </p:nvPr>
        </p:nvSpPr>
        <p:spPr>
          <a:xfrm>
            <a:off x="457200" y="1524000"/>
            <a:ext cx="8229600" cy="4898136"/>
          </a:xfrm>
        </p:spPr>
        <p:txBody>
          <a:bodyPr anchor="ctr">
            <a:normAutofit/>
          </a:bodyPr>
          <a:lstStyle/>
          <a:p>
            <a:pPr marL="457200" indent="-457200">
              <a:lnSpc>
                <a:spcPct val="200000"/>
              </a:lnSpc>
              <a:buFont typeface="+mj-lt"/>
              <a:buAutoNum type="arabicPeriod"/>
            </a:pPr>
            <a:r>
              <a:rPr lang="en-US" dirty="0" smtClean="0"/>
              <a:t>Introduction and rationale</a:t>
            </a:r>
          </a:p>
          <a:p>
            <a:pPr marL="457200" indent="-457200">
              <a:lnSpc>
                <a:spcPct val="200000"/>
              </a:lnSpc>
              <a:buFont typeface="+mj-lt"/>
              <a:buAutoNum type="arabicPeriod"/>
            </a:pPr>
            <a:r>
              <a:rPr lang="en-US" dirty="0" smtClean="0"/>
              <a:t>Methodology</a:t>
            </a:r>
          </a:p>
          <a:p>
            <a:pPr marL="457200" indent="-457200">
              <a:lnSpc>
                <a:spcPct val="200000"/>
              </a:lnSpc>
              <a:buFont typeface="+mj-lt"/>
              <a:buAutoNum type="arabicPeriod"/>
            </a:pPr>
            <a:r>
              <a:rPr lang="en-US" dirty="0" smtClean="0"/>
              <a:t>Simulation results</a:t>
            </a:r>
          </a:p>
          <a:p>
            <a:pPr marL="457200" indent="-457200">
              <a:lnSpc>
                <a:spcPct val="200000"/>
              </a:lnSpc>
              <a:buFont typeface="+mj-lt"/>
              <a:buAutoNum type="arabicPeriod"/>
            </a:pPr>
            <a:r>
              <a:rPr lang="en-US" dirty="0" smtClean="0"/>
              <a:t>Measuring the efficiency of public expenditure</a:t>
            </a:r>
          </a:p>
          <a:p>
            <a:pPr marL="457200" indent="-457200">
              <a:lnSpc>
                <a:spcPct val="200000"/>
              </a:lnSpc>
              <a:buFont typeface="+mj-lt"/>
              <a:buAutoNum type="arabicPeriod"/>
            </a:pPr>
            <a:r>
              <a:rPr lang="en-US" dirty="0" smtClean="0"/>
              <a:t>Conclusion</a:t>
            </a:r>
            <a:endParaRPr lang="en-TT" dirty="0" smtClean="0"/>
          </a:p>
          <a:p>
            <a:endParaRPr lang="en-US" dirty="0"/>
          </a:p>
        </p:txBody>
      </p:sp>
      <p:pic>
        <p:nvPicPr>
          <p:cNvPr id="4" name="Picture 3" descr="C:\Documents and Settings\jjhinkoo\My Documents\Logos\CCMF\CCMF.png"/>
          <p:cNvPicPr/>
          <p:nvPr/>
        </p:nvPicPr>
        <p:blipFill>
          <a:blip r:embed="rId2" cstate="print"/>
          <a:srcRect/>
          <a:stretch>
            <a:fillRect/>
          </a:stretch>
        </p:blipFill>
        <p:spPr bwMode="auto">
          <a:xfrm>
            <a:off x="152400" y="457200"/>
            <a:ext cx="15240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457200"/>
          </a:xfrm>
        </p:spPr>
        <p:txBody>
          <a:bodyPr>
            <a:normAutofit fontScale="90000"/>
          </a:bodyPr>
          <a:lstStyle/>
          <a:p>
            <a:r>
              <a:rPr lang="en-TT" dirty="0" smtClean="0"/>
              <a:t>Input Efficiency Scores</a:t>
            </a:r>
            <a:endParaRPr lang="en-TT" dirty="0"/>
          </a:p>
        </p:txBody>
      </p:sp>
      <p:graphicFrame>
        <p:nvGraphicFramePr>
          <p:cNvPr id="3" name="Table 2"/>
          <p:cNvGraphicFramePr>
            <a:graphicFrameLocks noGrp="1"/>
          </p:cNvGraphicFramePr>
          <p:nvPr/>
        </p:nvGraphicFramePr>
        <p:xfrm>
          <a:off x="380999" y="1371597"/>
          <a:ext cx="8305800" cy="5029201"/>
        </p:xfrm>
        <a:graphic>
          <a:graphicData uri="http://schemas.openxmlformats.org/drawingml/2006/table">
            <a:tbl>
              <a:tblPr/>
              <a:tblGrid>
                <a:gridCol w="1706330"/>
                <a:gridCol w="986097"/>
                <a:gridCol w="986097"/>
                <a:gridCol w="1156819"/>
                <a:gridCol w="1156819"/>
                <a:gridCol w="1156819"/>
                <a:gridCol w="1156819"/>
              </a:tblGrid>
              <a:tr h="441158">
                <a:tc rowSpan="2">
                  <a:txBody>
                    <a:bodyPr/>
                    <a:lstStyle/>
                    <a:p>
                      <a:pPr algn="ctr">
                        <a:spcAft>
                          <a:spcPts val="0"/>
                        </a:spcAft>
                      </a:pPr>
                      <a:r>
                        <a:rPr lang="en-TT" sz="1100" dirty="0">
                          <a:solidFill>
                            <a:srgbClr val="000000"/>
                          </a:solidFill>
                          <a:latin typeface="Times New Roman"/>
                          <a:ea typeface="Times New Roman"/>
                          <a:cs typeface="Times New Roman"/>
                        </a:rPr>
                        <a:t>Country</a:t>
                      </a:r>
                      <a:endParaRPr lang="en-TT"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spcAft>
                          <a:spcPts val="0"/>
                        </a:spcAft>
                      </a:pPr>
                      <a:r>
                        <a:rPr lang="en-TT" sz="1100">
                          <a:solidFill>
                            <a:srgbClr val="000000"/>
                          </a:solidFill>
                          <a:latin typeface="Times New Roman"/>
                          <a:ea typeface="Times New Roman"/>
                          <a:cs typeface="Times New Roman"/>
                        </a:rPr>
                        <a:t>Expenditure Component</a:t>
                      </a:r>
                      <a:endParaRPr lang="en-TT"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c hMerge="1">
                  <a:txBody>
                    <a:bodyPr/>
                    <a:lstStyle/>
                    <a:p>
                      <a:endParaRPr lang="en-TT"/>
                    </a:p>
                  </a:txBody>
                  <a:tcPr/>
                </a:tc>
              </a:tr>
              <a:tr h="1164657">
                <a:tc vMerge="1">
                  <a:txBody>
                    <a:bodyPr/>
                    <a:lstStyle/>
                    <a:p>
                      <a:endParaRPr lang="en-TT"/>
                    </a:p>
                  </a:txBody>
                  <a:tcPr/>
                </a:tc>
                <a:tc>
                  <a:txBody>
                    <a:bodyPr/>
                    <a:lstStyle/>
                    <a:p>
                      <a:pPr>
                        <a:spcAft>
                          <a:spcPts val="0"/>
                        </a:spcAft>
                      </a:pPr>
                      <a:r>
                        <a:rPr lang="en-TT" sz="1100">
                          <a:solidFill>
                            <a:srgbClr val="000000"/>
                          </a:solidFill>
                          <a:latin typeface="Times New Roman"/>
                          <a:ea typeface="Times New Roman"/>
                          <a:cs typeface="Times New Roman"/>
                        </a:rPr>
                        <a:t>Health</a:t>
                      </a:r>
                      <a:endParaRPr lang="en-T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TT" sz="1100">
                          <a:solidFill>
                            <a:srgbClr val="000000"/>
                          </a:solidFill>
                          <a:latin typeface="Times New Roman"/>
                          <a:ea typeface="Times New Roman"/>
                          <a:cs typeface="Times New Roman"/>
                        </a:rPr>
                        <a:t>Education</a:t>
                      </a:r>
                      <a:endParaRPr lang="en-T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TT" sz="1100">
                          <a:solidFill>
                            <a:srgbClr val="000000"/>
                          </a:solidFill>
                          <a:latin typeface="Times New Roman"/>
                          <a:ea typeface="Times New Roman"/>
                          <a:cs typeface="Times New Roman"/>
                        </a:rPr>
                        <a:t>Wages and Salaries</a:t>
                      </a:r>
                      <a:endParaRPr lang="en-T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TT" sz="1100">
                          <a:solidFill>
                            <a:srgbClr val="000000"/>
                          </a:solidFill>
                          <a:latin typeface="Times New Roman"/>
                          <a:ea typeface="Times New Roman"/>
                          <a:cs typeface="Times New Roman"/>
                        </a:rPr>
                        <a:t>Capital</a:t>
                      </a:r>
                      <a:endParaRPr lang="en-TT" sz="1200">
                        <a:latin typeface="Times New Roman"/>
                        <a:ea typeface="Times New Roman"/>
                        <a:cs typeface="Times New Roman"/>
                      </a:endParaRPr>
                    </a:p>
                    <a:p>
                      <a:pPr>
                        <a:spcAft>
                          <a:spcPts val="0"/>
                        </a:spcAft>
                      </a:pPr>
                      <a:r>
                        <a:rPr lang="en-TT" sz="1100">
                          <a:solidFill>
                            <a:srgbClr val="000000"/>
                          </a:solidFill>
                          <a:latin typeface="Times New Roman"/>
                          <a:ea typeface="Times New Roman"/>
                          <a:cs typeface="Times New Roman"/>
                        </a:rPr>
                        <a:t>Expenditure</a:t>
                      </a:r>
                      <a:endParaRPr lang="en-T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TT" sz="1100">
                          <a:solidFill>
                            <a:srgbClr val="000000"/>
                          </a:solidFill>
                          <a:latin typeface="Times New Roman"/>
                          <a:ea typeface="Times New Roman"/>
                          <a:cs typeface="Times New Roman"/>
                        </a:rPr>
                        <a:t>Subsidies and Transfers</a:t>
                      </a:r>
                      <a:endParaRPr lang="en-T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TT" sz="1100">
                          <a:solidFill>
                            <a:srgbClr val="000000"/>
                          </a:solidFill>
                          <a:latin typeface="Times New Roman"/>
                          <a:ea typeface="Times New Roman"/>
                          <a:cs typeface="Times New Roman"/>
                        </a:rPr>
                        <a:t>Total Expenditure</a:t>
                      </a:r>
                      <a:endParaRPr lang="en-T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158">
                <a:tc>
                  <a:txBody>
                    <a:bodyPr/>
                    <a:lstStyle/>
                    <a:p>
                      <a:pPr>
                        <a:spcAft>
                          <a:spcPts val="0"/>
                        </a:spcAft>
                      </a:pPr>
                      <a:r>
                        <a:rPr lang="en-TT" sz="1100">
                          <a:solidFill>
                            <a:srgbClr val="000000"/>
                          </a:solidFill>
                          <a:latin typeface="Times New Roman"/>
                          <a:ea typeface="Times New Roman"/>
                          <a:cs typeface="Times New Roman"/>
                        </a:rPr>
                        <a:t>The Bahamas</a:t>
                      </a:r>
                      <a:endParaRPr lang="en-T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1.0000</a:t>
                      </a:r>
                      <a:endParaRPr lang="en-TT"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1.0000</a:t>
                      </a:r>
                      <a:endParaRPr lang="en-TT"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1.0000</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0.8276</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1.0000</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1.0000</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158">
                <a:tc>
                  <a:txBody>
                    <a:bodyPr/>
                    <a:lstStyle/>
                    <a:p>
                      <a:pPr>
                        <a:spcAft>
                          <a:spcPts val="0"/>
                        </a:spcAft>
                      </a:pPr>
                      <a:r>
                        <a:rPr lang="en-TT" sz="1100">
                          <a:solidFill>
                            <a:srgbClr val="000000"/>
                          </a:solidFill>
                          <a:latin typeface="Times New Roman"/>
                          <a:ea typeface="Times New Roman"/>
                          <a:cs typeface="Times New Roman"/>
                        </a:rPr>
                        <a:t>Suriname</a:t>
                      </a:r>
                      <a:endParaRPr lang="en-T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0.9600</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1.0000</a:t>
                      </a:r>
                      <a:endParaRPr lang="en-TT"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0.4868</a:t>
                      </a:r>
                      <a:endParaRPr lang="en-TT"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0.5854</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0.5577</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0.6954</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158">
                <a:tc>
                  <a:txBody>
                    <a:bodyPr/>
                    <a:lstStyle/>
                    <a:p>
                      <a:pPr>
                        <a:spcAft>
                          <a:spcPts val="0"/>
                        </a:spcAft>
                      </a:pPr>
                      <a:r>
                        <a:rPr lang="en-TT" sz="1100">
                          <a:solidFill>
                            <a:srgbClr val="000000"/>
                          </a:solidFill>
                          <a:latin typeface="Times New Roman"/>
                          <a:ea typeface="Times New Roman"/>
                          <a:cs typeface="Times New Roman"/>
                        </a:rPr>
                        <a:t>Jamaica</a:t>
                      </a:r>
                      <a:endParaRPr lang="en-T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0.9231</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0.7292</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0.8598</a:t>
                      </a:r>
                      <a:endParaRPr lang="en-TT"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1.0000</a:t>
                      </a:r>
                      <a:endParaRPr lang="en-TT"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0.4915</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0.6344</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158">
                <a:tc>
                  <a:txBody>
                    <a:bodyPr/>
                    <a:lstStyle/>
                    <a:p>
                      <a:pPr>
                        <a:spcAft>
                          <a:spcPts val="0"/>
                        </a:spcAft>
                      </a:pPr>
                      <a:r>
                        <a:rPr lang="en-TT" sz="1100">
                          <a:solidFill>
                            <a:srgbClr val="000000"/>
                          </a:solidFill>
                          <a:latin typeface="Times New Roman"/>
                          <a:ea typeface="Times New Roman"/>
                          <a:cs typeface="Times New Roman"/>
                        </a:rPr>
                        <a:t>Malaysia</a:t>
                      </a:r>
                      <a:endParaRPr lang="en-T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0.5667</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1.0000</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0.9684</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0.8246</a:t>
                      </a:r>
                      <a:endParaRPr lang="en-TT"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1.0000</a:t>
                      </a:r>
                      <a:endParaRPr lang="en-TT"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1.0000</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158">
                <a:tc>
                  <a:txBody>
                    <a:bodyPr/>
                    <a:lstStyle/>
                    <a:p>
                      <a:pPr>
                        <a:spcAft>
                          <a:spcPts val="0"/>
                        </a:spcAft>
                      </a:pPr>
                      <a:r>
                        <a:rPr lang="en-TT" sz="1100">
                          <a:solidFill>
                            <a:srgbClr val="000000"/>
                          </a:solidFill>
                          <a:latin typeface="Times New Roman"/>
                          <a:ea typeface="Times New Roman"/>
                          <a:cs typeface="Times New Roman"/>
                        </a:rPr>
                        <a:t>Barbados</a:t>
                      </a:r>
                      <a:endParaRPr lang="en-T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0.8276</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0.5224</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0.8684</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1.0000</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0.7679</a:t>
                      </a:r>
                      <a:endParaRPr lang="en-TT"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0.7214</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1158">
                <a:tc>
                  <a:txBody>
                    <a:bodyPr/>
                    <a:lstStyle/>
                    <a:p>
                      <a:pPr>
                        <a:spcAft>
                          <a:spcPts val="0"/>
                        </a:spcAft>
                      </a:pPr>
                      <a:r>
                        <a:rPr lang="en-TT" sz="1100">
                          <a:solidFill>
                            <a:srgbClr val="000000"/>
                          </a:solidFill>
                          <a:latin typeface="Times New Roman"/>
                          <a:ea typeface="Times New Roman"/>
                          <a:cs typeface="Times New Roman"/>
                        </a:rPr>
                        <a:t>Trinidad</a:t>
                      </a:r>
                      <a:endParaRPr lang="en-T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1.0000</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0.8333</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1.0000</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a:solidFill>
                            <a:srgbClr val="000000"/>
                          </a:solidFill>
                          <a:latin typeface="Times New Roman"/>
                          <a:ea typeface="Times New Roman"/>
                          <a:cs typeface="Times New Roman"/>
                        </a:rPr>
                        <a:t>0.6667</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0.2589</a:t>
                      </a:r>
                      <a:endParaRPr lang="en-TT"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TT" sz="1200" b="1" dirty="0">
                          <a:solidFill>
                            <a:srgbClr val="000000"/>
                          </a:solidFill>
                          <a:latin typeface="Times New Roman"/>
                          <a:ea typeface="Times New Roman"/>
                          <a:cs typeface="Times New Roman"/>
                        </a:rPr>
                        <a:t>0.9557</a:t>
                      </a:r>
                      <a:endParaRPr lang="en-TT"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6438">
                <a:tc>
                  <a:txBody>
                    <a:bodyPr/>
                    <a:lstStyle/>
                    <a:p>
                      <a:pPr>
                        <a:spcAft>
                          <a:spcPts val="0"/>
                        </a:spcAft>
                      </a:pPr>
                      <a:r>
                        <a:rPr lang="en-TT" sz="1100">
                          <a:solidFill>
                            <a:srgbClr val="000000"/>
                          </a:solidFill>
                          <a:latin typeface="Times New Roman"/>
                          <a:ea typeface="Times New Roman"/>
                          <a:cs typeface="Times New Roman"/>
                        </a:rPr>
                        <a:t>Caribbean Average</a:t>
                      </a:r>
                      <a:endParaRPr lang="en-TT"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b="1">
                          <a:solidFill>
                            <a:srgbClr val="000000"/>
                          </a:solidFill>
                          <a:latin typeface="Times New Roman"/>
                          <a:ea typeface="Times New Roman"/>
                          <a:cs typeface="Times New Roman"/>
                        </a:rPr>
                        <a:t>0.9421</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b="1">
                          <a:solidFill>
                            <a:srgbClr val="000000"/>
                          </a:solidFill>
                          <a:latin typeface="Times New Roman"/>
                          <a:ea typeface="Times New Roman"/>
                          <a:cs typeface="Times New Roman"/>
                        </a:rPr>
                        <a:t>0.8169</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b="1">
                          <a:solidFill>
                            <a:srgbClr val="000000"/>
                          </a:solidFill>
                          <a:latin typeface="Times New Roman"/>
                          <a:ea typeface="Times New Roman"/>
                          <a:cs typeface="Times New Roman"/>
                        </a:rPr>
                        <a:t>0.8430</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b="1">
                          <a:solidFill>
                            <a:srgbClr val="000000"/>
                          </a:solidFill>
                          <a:latin typeface="Times New Roman"/>
                          <a:ea typeface="Times New Roman"/>
                          <a:cs typeface="Times New Roman"/>
                        </a:rPr>
                        <a:t>0.8159</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b="1">
                          <a:solidFill>
                            <a:srgbClr val="000000"/>
                          </a:solidFill>
                          <a:latin typeface="Times New Roman"/>
                          <a:ea typeface="Times New Roman"/>
                          <a:cs typeface="Times New Roman"/>
                        </a:rPr>
                        <a:t>0.6152</a:t>
                      </a:r>
                      <a:endParaRPr lang="en-TT" sz="1200" b="1">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200" b="1" dirty="0">
                          <a:solidFill>
                            <a:srgbClr val="000000"/>
                          </a:solidFill>
                          <a:latin typeface="Times New Roman"/>
                          <a:ea typeface="Times New Roman"/>
                          <a:cs typeface="Times New Roman"/>
                        </a:rPr>
                        <a:t>0.8013</a:t>
                      </a:r>
                      <a:endParaRPr lang="en-TT" sz="12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85800"/>
          </a:xfrm>
        </p:spPr>
        <p:txBody>
          <a:bodyPr>
            <a:normAutofit fontScale="90000"/>
          </a:bodyPr>
          <a:lstStyle/>
          <a:p>
            <a:r>
              <a:rPr lang="en-US" dirty="0" smtClean="0"/>
              <a:t>SUMMARY</a:t>
            </a:r>
            <a:endParaRPr lang="en-US" dirty="0"/>
          </a:p>
        </p:txBody>
      </p:sp>
      <p:sp>
        <p:nvSpPr>
          <p:cNvPr id="6" name="Content Placeholder 5"/>
          <p:cNvSpPr>
            <a:spLocks noGrp="1"/>
          </p:cNvSpPr>
          <p:nvPr>
            <p:ph sz="half" idx="2"/>
          </p:nvPr>
        </p:nvSpPr>
        <p:spPr>
          <a:xfrm>
            <a:off x="381000" y="1143000"/>
            <a:ext cx="8153400" cy="5181600"/>
          </a:xfrm>
        </p:spPr>
        <p:txBody>
          <a:bodyPr>
            <a:normAutofit fontScale="92500"/>
          </a:bodyPr>
          <a:lstStyle/>
          <a:p>
            <a:r>
              <a:rPr lang="en-TT" dirty="0" smtClean="0"/>
              <a:t>Some countries require significant adjustment to restore sustainability</a:t>
            </a:r>
          </a:p>
          <a:p>
            <a:r>
              <a:rPr lang="en-TT" dirty="0" smtClean="0"/>
              <a:t>Fiscal consolidation may help growth in the Caribbean in countries with a severe debt problem, where confidence is badly damaged and in the context of the highly open nature of Caribbean economies and  the related low fiscal multipliers</a:t>
            </a:r>
          </a:p>
          <a:p>
            <a:r>
              <a:rPr lang="en-TT" dirty="0" smtClean="0"/>
              <a:t>The optimal policy mix dependent on the functioning of the economy and in particular on the calibration of the elasticity of substitution – low values of the ES implies that consumption is not sensitive to interest rate which is more appropriate for the Caribbean</a:t>
            </a:r>
          </a:p>
          <a:p>
            <a:r>
              <a:rPr lang="en-TT" dirty="0" smtClean="0"/>
              <a:t>Also depends on the degree to which expenditure is productive or not</a:t>
            </a:r>
          </a:p>
          <a:p>
            <a:r>
              <a:rPr lang="en-TT" dirty="0" smtClean="0"/>
              <a:t>Best approach is to cut expenditure in cases where its unproductive but use tax increases in cases where it is productive given the distribution of costs and benefits</a:t>
            </a:r>
          </a:p>
          <a:p>
            <a:r>
              <a:rPr lang="en-TT" dirty="0" smtClean="0"/>
              <a:t>Estimates of expenditure efficiency implies that there are opportunities for cutting unproductive expenditure which would not dampen growth above and beyond that caused by factors other than fiscal policy</a:t>
            </a:r>
          </a:p>
          <a:p>
            <a:endParaRPr lang="en-T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dirty="0" smtClean="0"/>
              <a:t>THANK YOU FOR YOUR ATTENTION </a:t>
            </a:r>
            <a:endParaRPr lang="en-US" dirty="0"/>
          </a:p>
        </p:txBody>
      </p:sp>
      <p:sp>
        <p:nvSpPr>
          <p:cNvPr id="4" name="TextBox 3"/>
          <p:cNvSpPr txBox="1"/>
          <p:nvPr/>
        </p:nvSpPr>
        <p:spPr>
          <a:xfrm>
            <a:off x="1752600" y="3429000"/>
            <a:ext cx="6858000" cy="1631216"/>
          </a:xfrm>
          <a:prstGeom prst="rect">
            <a:avLst/>
          </a:prstGeom>
          <a:noFill/>
        </p:spPr>
        <p:txBody>
          <a:bodyPr wrap="square" rtlCol="0">
            <a:spAutoFit/>
          </a:bodyPr>
          <a:lstStyle/>
          <a:p>
            <a:pPr algn="ctr"/>
            <a:r>
              <a:rPr lang="en-US" sz="2000" dirty="0" smtClean="0"/>
              <a:t>The University of the West Indies</a:t>
            </a:r>
          </a:p>
          <a:p>
            <a:pPr algn="ctr"/>
            <a:r>
              <a:rPr lang="en-US" sz="2000" dirty="0" smtClean="0"/>
              <a:t>St. Augustine, Trinidad and Tobago</a:t>
            </a:r>
          </a:p>
          <a:p>
            <a:pPr algn="ctr"/>
            <a:r>
              <a:rPr lang="en-US" sz="2000" b="1" dirty="0" smtClean="0"/>
              <a:t>Phone: </a:t>
            </a:r>
            <a:r>
              <a:rPr lang="en-US" sz="2000" dirty="0" smtClean="0"/>
              <a:t>(868) 662-2002 ext. 82552</a:t>
            </a:r>
            <a:r>
              <a:rPr lang="en-US" sz="2000" b="1" dirty="0" smtClean="0"/>
              <a:t>, Fax: </a:t>
            </a:r>
            <a:r>
              <a:rPr lang="en-US" sz="2000" dirty="0" smtClean="0"/>
              <a:t>(868) 645-6017</a:t>
            </a:r>
          </a:p>
          <a:p>
            <a:pPr algn="ctr"/>
            <a:r>
              <a:rPr lang="en-US" sz="2000" b="1" dirty="0" smtClean="0"/>
              <a:t>E-Mail: </a:t>
            </a:r>
            <a:r>
              <a:rPr lang="en-US" sz="2000" dirty="0" smtClean="0"/>
              <a:t>Dave.Seerattan@sta.uwi.edu</a:t>
            </a:r>
          </a:p>
          <a:p>
            <a:pPr algn="ctr"/>
            <a:r>
              <a:rPr lang="en-US" sz="2000" b="1" dirty="0" smtClean="0"/>
              <a:t>Website</a:t>
            </a:r>
            <a:r>
              <a:rPr lang="en-US" sz="2000" dirty="0" smtClean="0"/>
              <a:t>: </a:t>
            </a:r>
            <a:r>
              <a:rPr lang="en-US" sz="2000" u="sng" dirty="0" smtClean="0">
                <a:hlinkClick r:id="rId2"/>
              </a:rPr>
              <a:t>www.ccmfuwi.org</a:t>
            </a:r>
            <a:endParaRPr lang="en-US" sz="2000" dirty="0"/>
          </a:p>
        </p:txBody>
      </p:sp>
      <p:pic>
        <p:nvPicPr>
          <p:cNvPr id="2050" name="Picture 2" descr="C:\Documents and Settings\jjhinkoo\My Documents\Logos\CCMF\CCMF3.JPG"/>
          <p:cNvPicPr>
            <a:picLocks noChangeAspect="1" noChangeArrowheads="1"/>
          </p:cNvPicPr>
          <p:nvPr/>
        </p:nvPicPr>
        <p:blipFill>
          <a:blip r:embed="rId3" cstate="print"/>
          <a:srcRect/>
          <a:stretch>
            <a:fillRect/>
          </a:stretch>
        </p:blipFill>
        <p:spPr bwMode="auto">
          <a:xfrm>
            <a:off x="685800" y="2209800"/>
            <a:ext cx="7807399" cy="121919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609600"/>
          </a:xfrm>
        </p:spPr>
        <p:txBody>
          <a:bodyPr>
            <a:normAutofit fontScale="90000"/>
          </a:bodyPr>
          <a:lstStyle/>
          <a:p>
            <a:r>
              <a:rPr lang="en-TT" dirty="0" smtClean="0"/>
              <a:t>Introduction</a:t>
            </a:r>
            <a:endParaRPr lang="en-TT" dirty="0"/>
          </a:p>
        </p:txBody>
      </p:sp>
      <p:sp>
        <p:nvSpPr>
          <p:cNvPr id="3" name="Content Placeholder 2"/>
          <p:cNvSpPr>
            <a:spLocks noGrp="1"/>
          </p:cNvSpPr>
          <p:nvPr>
            <p:ph idx="1"/>
          </p:nvPr>
        </p:nvSpPr>
        <p:spPr>
          <a:xfrm>
            <a:off x="152400" y="1066800"/>
            <a:ext cx="8610600" cy="5562600"/>
          </a:xfrm>
        </p:spPr>
        <p:txBody>
          <a:bodyPr>
            <a:normAutofit fontScale="25000" lnSpcReduction="20000"/>
          </a:bodyPr>
          <a:lstStyle/>
          <a:p>
            <a:pPr algn="just"/>
            <a:r>
              <a:rPr lang="en-TT" sz="8800" dirty="0" smtClean="0">
                <a:latin typeface="Times New Roman" pitchFamily="18" charset="0"/>
                <a:cs typeface="Times New Roman" pitchFamily="18" charset="0"/>
              </a:rPr>
              <a:t>High debt and low growth dynamics in many Caribbean countries</a:t>
            </a:r>
          </a:p>
          <a:p>
            <a:pPr algn="just"/>
            <a:endParaRPr lang="en-TT" sz="8800" dirty="0" smtClean="0">
              <a:latin typeface="Times New Roman" pitchFamily="18" charset="0"/>
              <a:cs typeface="Times New Roman" pitchFamily="18" charset="0"/>
            </a:endParaRPr>
          </a:p>
          <a:p>
            <a:pPr algn="just"/>
            <a:r>
              <a:rPr lang="en-TT" sz="8800" dirty="0" smtClean="0">
                <a:latin typeface="Times New Roman" pitchFamily="18" charset="0"/>
                <a:cs typeface="Times New Roman" pitchFamily="18" charset="0"/>
              </a:rPr>
              <a:t>Debt dynamics suggest that a significant fiscal adjustment is required to foster sustainability</a:t>
            </a:r>
          </a:p>
          <a:p>
            <a:pPr algn="just"/>
            <a:endParaRPr lang="en-TT" sz="8800" dirty="0" smtClean="0">
              <a:latin typeface="Times New Roman" pitchFamily="18" charset="0"/>
              <a:cs typeface="Times New Roman" pitchFamily="18" charset="0"/>
            </a:endParaRPr>
          </a:p>
          <a:p>
            <a:pPr algn="just"/>
            <a:r>
              <a:rPr lang="en-TT" sz="8800" dirty="0" smtClean="0">
                <a:latin typeface="Times New Roman" pitchFamily="18" charset="0"/>
                <a:cs typeface="Times New Roman" pitchFamily="18" charset="0"/>
              </a:rPr>
              <a:t>Evidence suggests that consolidation in depressed conditions suppresses growth especially in DMEs but there is some studies which suggest that consolidation can foster growth in EMEs because of low fiscal multipliers and in situations where the debt sustainability issues is the major driver of low business and consumer confidence </a:t>
            </a:r>
          </a:p>
          <a:p>
            <a:pPr algn="just"/>
            <a:endParaRPr lang="en-TT" sz="8800" dirty="0" smtClean="0">
              <a:latin typeface="Times New Roman" pitchFamily="18" charset="0"/>
              <a:cs typeface="Times New Roman" pitchFamily="18" charset="0"/>
            </a:endParaRPr>
          </a:p>
          <a:p>
            <a:pPr algn="just"/>
            <a:r>
              <a:rPr lang="en-TT" sz="8800" dirty="0" smtClean="0">
                <a:latin typeface="Times New Roman" pitchFamily="18" charset="0"/>
                <a:cs typeface="Times New Roman" pitchFamily="18" charset="0"/>
              </a:rPr>
              <a:t>The issue of the mix of policies to be used in the consolidation programme is also a central issues with some studies suggesting that expenditure reduction is more effective than tax increases in certain circumstances, particularly conditions where the effectiveness of government expenditure programmes is questionable</a:t>
            </a:r>
            <a:endParaRPr lang="en-TT" sz="8800" b="1" i="1" dirty="0" smtClean="0">
              <a:latin typeface="Times New Roman" pitchFamily="18" charset="0"/>
              <a:cs typeface="Times New Roman" pitchFamily="18" charset="0"/>
            </a:endParaRPr>
          </a:p>
          <a:p>
            <a:endParaRPr lang="en-TT"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533400"/>
          </a:xfrm>
        </p:spPr>
        <p:txBody>
          <a:bodyPr>
            <a:normAutofit fontScale="90000"/>
          </a:bodyPr>
          <a:lstStyle/>
          <a:p>
            <a:r>
              <a:rPr lang="en-TT" dirty="0" smtClean="0"/>
              <a:t>Methodology</a:t>
            </a:r>
            <a:endParaRPr lang="en-TT" dirty="0"/>
          </a:p>
        </p:txBody>
      </p:sp>
      <p:sp>
        <p:nvSpPr>
          <p:cNvPr id="3" name="Content Placeholder 2"/>
          <p:cNvSpPr>
            <a:spLocks noGrp="1"/>
          </p:cNvSpPr>
          <p:nvPr>
            <p:ph idx="1"/>
          </p:nvPr>
        </p:nvSpPr>
        <p:spPr>
          <a:xfrm>
            <a:off x="152400" y="1143000"/>
            <a:ext cx="8686800" cy="5334000"/>
          </a:xfrm>
        </p:spPr>
        <p:txBody>
          <a:bodyPr>
            <a:normAutofit fontScale="85000" lnSpcReduction="10000"/>
          </a:bodyPr>
          <a:lstStyle/>
          <a:p>
            <a:r>
              <a:rPr lang="en-TT" dirty="0" smtClean="0"/>
              <a:t>The paper revisits the traditional (partial) approach to debt sustainability</a:t>
            </a:r>
          </a:p>
          <a:p>
            <a:r>
              <a:rPr lang="en-TT" dirty="0" smtClean="0"/>
              <a:t>The problem is that the TA provides information on the size of the adjustment but no guidance on policy options</a:t>
            </a:r>
          </a:p>
          <a:p>
            <a:r>
              <a:rPr lang="en-TT" dirty="0" smtClean="0"/>
              <a:t>To address this weakness we modify the TA by adding a behavioural model of the economy to the government dynamic budget constraint (</a:t>
            </a:r>
            <a:r>
              <a:rPr lang="en-TT" dirty="0" err="1" smtClean="0"/>
              <a:t>Andrian</a:t>
            </a:r>
            <a:r>
              <a:rPr lang="en-TT" dirty="0" smtClean="0"/>
              <a:t>, Kozlowski and </a:t>
            </a:r>
            <a:r>
              <a:rPr lang="en-TT" dirty="0" err="1" smtClean="0"/>
              <a:t>Rebucci</a:t>
            </a:r>
            <a:r>
              <a:rPr lang="en-TT" dirty="0" smtClean="0"/>
              <a:t>, 2012)</a:t>
            </a:r>
          </a:p>
          <a:p>
            <a:r>
              <a:rPr lang="en-TT" dirty="0" smtClean="0"/>
              <a:t>We employ two alternative growth models, a neoclassical growth model with unproductive expenditures and an endogenous growth model with productive expenditures</a:t>
            </a:r>
          </a:p>
          <a:p>
            <a:r>
              <a:rPr lang="en-TT" dirty="0" smtClean="0"/>
              <a:t>Within these two models (which depict two scenarios) we can accommodate overlapping generations and different degrees of inter-temporal elasticity of substitution </a:t>
            </a:r>
          </a:p>
          <a:p>
            <a:endParaRPr lang="en-TT" dirty="0" smtClean="0"/>
          </a:p>
          <a:p>
            <a:endParaRPr lang="en-T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533400"/>
          </a:xfrm>
        </p:spPr>
        <p:txBody>
          <a:bodyPr>
            <a:normAutofit fontScale="90000"/>
          </a:bodyPr>
          <a:lstStyle/>
          <a:p>
            <a:r>
              <a:rPr lang="en-TT" dirty="0" smtClean="0"/>
              <a:t>Methodology</a:t>
            </a:r>
            <a:endParaRPr lang="en-TT" dirty="0"/>
          </a:p>
        </p:txBody>
      </p:sp>
      <p:sp>
        <p:nvSpPr>
          <p:cNvPr id="3" name="Content Placeholder 2"/>
          <p:cNvSpPr>
            <a:spLocks noGrp="1"/>
          </p:cNvSpPr>
          <p:nvPr>
            <p:ph idx="1"/>
          </p:nvPr>
        </p:nvSpPr>
        <p:spPr>
          <a:xfrm>
            <a:off x="228600" y="1219200"/>
            <a:ext cx="8686800" cy="5257800"/>
          </a:xfrm>
        </p:spPr>
        <p:txBody>
          <a:bodyPr>
            <a:normAutofit fontScale="85000" lnSpcReduction="10000"/>
          </a:bodyPr>
          <a:lstStyle/>
          <a:p>
            <a:r>
              <a:rPr lang="en-TT" dirty="0" smtClean="0"/>
              <a:t>In the neoclassical model public expenditure does not affect consumption and output since in this model the steady state growth is exogenous and constant by definition but since the real interest rate is endogenously determined taxation will therefore affect the level of these variables</a:t>
            </a:r>
          </a:p>
          <a:p>
            <a:r>
              <a:rPr lang="en-TT" dirty="0" smtClean="0"/>
              <a:t>In this model a reduction in expenditure leads to a temp. surge in consumption while raising taxes lowers the equilibrium level of output and capital</a:t>
            </a:r>
          </a:p>
          <a:p>
            <a:r>
              <a:rPr lang="en-TT" dirty="0" smtClean="0"/>
              <a:t>In the endogenous growth model with productive expenditure public spending is included in the production function so fiscal policy affects the interest rate</a:t>
            </a:r>
          </a:p>
          <a:p>
            <a:r>
              <a:rPr lang="en-TT" dirty="0" smtClean="0"/>
              <a:t>The basic result is that the size of the fiscal adjustment depends on the fiscal policy mix.  Also, the required fiscal adjustment is increases with the inverse of the inter-temporal elasticity of substitution</a:t>
            </a:r>
            <a:endParaRPr lang="en-T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762000"/>
          </a:xfrm>
        </p:spPr>
        <p:txBody>
          <a:bodyPr>
            <a:normAutofit/>
          </a:bodyPr>
          <a:lstStyle/>
          <a:p>
            <a:r>
              <a:rPr lang="en-TT" sz="2000" dirty="0" smtClean="0"/>
              <a:t>Methodology - Government Dynamic Budget Constraint</a:t>
            </a:r>
            <a:endParaRPr lang="en-TT" sz="2000" dirty="0"/>
          </a:p>
        </p:txBody>
      </p:sp>
      <p:pic>
        <p:nvPicPr>
          <p:cNvPr id="2051" name="Picture 3"/>
          <p:cNvPicPr>
            <a:picLocks noChangeAspect="1" noChangeArrowheads="1"/>
          </p:cNvPicPr>
          <p:nvPr/>
        </p:nvPicPr>
        <p:blipFill>
          <a:blip r:embed="rId2" cstate="print"/>
          <a:srcRect l="13281" t="11458" r="11719" b="5208"/>
          <a:stretch>
            <a:fillRect/>
          </a:stretch>
        </p:blipFill>
        <p:spPr bwMode="auto">
          <a:xfrm>
            <a:off x="304800" y="914400"/>
            <a:ext cx="86106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 name="Rectangle 10"/>
          <p:cNvSpPr>
            <a:spLocks noChangeArrowheads="1"/>
          </p:cNvSpPr>
          <p:nvPr/>
        </p:nvSpPr>
        <p:spPr bwMode="auto">
          <a:xfrm>
            <a:off x="0" y="971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 name="Rectangle 13"/>
          <p:cNvSpPr>
            <a:spLocks noChangeArrowheads="1"/>
          </p:cNvSpPr>
          <p:nvPr/>
        </p:nvSpPr>
        <p:spPr bwMode="auto">
          <a:xfrm>
            <a:off x="0" y="9525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228600" y="533400"/>
            <a:ext cx="70104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accent1"/>
                </a:solidFill>
                <a:effectLst/>
                <a:latin typeface="Times New Roman" pitchFamily="18" charset="0"/>
                <a:cs typeface="Times New Roman" pitchFamily="18" charset="0"/>
              </a:rPr>
              <a:t>Methodology - Cobb-Douglas Production Function</a:t>
            </a:r>
          </a:p>
        </p:txBody>
      </p:sp>
      <p:pic>
        <p:nvPicPr>
          <p:cNvPr id="1026" name="Picture 2"/>
          <p:cNvPicPr>
            <a:picLocks noChangeAspect="1" noChangeArrowheads="1"/>
          </p:cNvPicPr>
          <p:nvPr/>
        </p:nvPicPr>
        <p:blipFill>
          <a:blip r:embed="rId2" cstate="print">
            <a:lum contrast="20000"/>
          </a:blip>
          <a:srcRect l="14395" t="22917" r="10937" b="20833"/>
          <a:stretch>
            <a:fillRect/>
          </a:stretch>
        </p:blipFill>
        <p:spPr bwMode="auto">
          <a:xfrm>
            <a:off x="228600" y="1066800"/>
            <a:ext cx="868680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lum contrast="40000"/>
          </a:blip>
          <a:srcRect l="19071" t="11325" r="15545" b="9615"/>
          <a:stretch>
            <a:fillRect/>
          </a:stretch>
        </p:blipFill>
        <p:spPr bwMode="auto">
          <a:xfrm>
            <a:off x="0" y="457200"/>
            <a:ext cx="88392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18109" t="13034" r="13782" b="5128"/>
          <a:stretch>
            <a:fillRect/>
          </a:stretch>
        </p:blipFill>
        <p:spPr bwMode="auto">
          <a:xfrm>
            <a:off x="0" y="533400"/>
            <a:ext cx="91440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CMF1">
      <a:dk1>
        <a:srgbClr val="000000"/>
      </a:dk1>
      <a:lt1>
        <a:srgbClr val="FFFFFF"/>
      </a:lt1>
      <a:dk2>
        <a:srgbClr val="92D050"/>
      </a:dk2>
      <a:lt2>
        <a:srgbClr val="CAE9C0"/>
      </a:lt2>
      <a:accent1>
        <a:srgbClr val="92D050"/>
      </a:accent1>
      <a:accent2>
        <a:srgbClr val="00B0F0"/>
      </a:accent2>
      <a:accent3>
        <a:srgbClr val="0BD0D9"/>
      </a:accent3>
      <a:accent4>
        <a:srgbClr val="10CF9B"/>
      </a:accent4>
      <a:accent5>
        <a:srgbClr val="7CCA62"/>
      </a:accent5>
      <a:accent6>
        <a:srgbClr val="A5C249"/>
      </a:accent6>
      <a:hlink>
        <a:srgbClr val="0070C0"/>
      </a:hlink>
      <a:folHlink>
        <a:srgbClr val="0070C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1771</TotalTime>
  <Words>1012</Words>
  <Application>Microsoft Office PowerPoint</Application>
  <PresentationFormat>On-screen Show (4:3)</PresentationFormat>
  <Paragraphs>323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Urban</vt:lpstr>
      <vt:lpstr>Debt Sustainability and Growth in the Caribbean by A. Presbitero, L. Andrian, J. Kozlowski, V. Mercer-Blackman, A. Rebucci and D. Seerattan </vt:lpstr>
      <vt:lpstr>OVERVIEW OF PRESENTATION  </vt:lpstr>
      <vt:lpstr>Introduction</vt:lpstr>
      <vt:lpstr>Methodology</vt:lpstr>
      <vt:lpstr>Methodology</vt:lpstr>
      <vt:lpstr>Methodology - Government Dynamic Budget Constraint</vt:lpstr>
      <vt:lpstr>Slide 7</vt:lpstr>
      <vt:lpstr>Slide 8</vt:lpstr>
      <vt:lpstr>Slide 9</vt:lpstr>
      <vt:lpstr>Slide 10</vt:lpstr>
      <vt:lpstr>Slide 11</vt:lpstr>
      <vt:lpstr>Slide 12</vt:lpstr>
      <vt:lpstr>Slide 13</vt:lpstr>
      <vt:lpstr>Slide 14</vt:lpstr>
      <vt:lpstr>Slide 15</vt:lpstr>
      <vt:lpstr>Slide 16</vt:lpstr>
      <vt:lpstr>Slide 17</vt:lpstr>
      <vt:lpstr>Measuring the Efficiency of Government Expenditure</vt:lpstr>
      <vt:lpstr>Slide 19</vt:lpstr>
      <vt:lpstr>Input Efficiency Scores</vt:lpstr>
      <vt:lpstr>SUMMARY</vt:lpstr>
      <vt:lpstr>THANK YOU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Caribbean Economic Performance Report  (Jan- Dec 2010)</dc:title>
  <dc:creator>jjhinkoo</dc:creator>
  <cp:lastModifiedBy>bbf5</cp:lastModifiedBy>
  <cp:revision>240</cp:revision>
  <dcterms:created xsi:type="dcterms:W3CDTF">2011-05-19T16:12:56Z</dcterms:created>
  <dcterms:modified xsi:type="dcterms:W3CDTF">2013-05-28T15:42:32Z</dcterms:modified>
</cp:coreProperties>
</file>